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layout3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2">
  <p:sldMasterIdLst>
    <p:sldMasterId id="2147483780" r:id="rId1"/>
  </p:sldMasterIdLst>
  <p:notesMasterIdLst>
    <p:notesMasterId r:id="rId51"/>
  </p:notesMasterIdLst>
  <p:handoutMasterIdLst>
    <p:handoutMasterId r:id="rId52"/>
  </p:handoutMasterIdLst>
  <p:sldIdLst>
    <p:sldId id="585" r:id="rId2"/>
    <p:sldId id="288" r:id="rId3"/>
    <p:sldId id="289" r:id="rId4"/>
    <p:sldId id="350" r:id="rId5"/>
    <p:sldId id="623" r:id="rId6"/>
    <p:sldId id="622" r:id="rId7"/>
    <p:sldId id="624" r:id="rId8"/>
    <p:sldId id="625" r:id="rId9"/>
    <p:sldId id="621" r:id="rId10"/>
    <p:sldId id="392" r:id="rId11"/>
    <p:sldId id="593" r:id="rId12"/>
    <p:sldId id="629" r:id="rId13"/>
    <p:sldId id="523" r:id="rId14"/>
    <p:sldId id="524" r:id="rId15"/>
    <p:sldId id="440" r:id="rId16"/>
    <p:sldId id="525" r:id="rId17"/>
    <p:sldId id="432" r:id="rId18"/>
    <p:sldId id="526" r:id="rId19"/>
    <p:sldId id="534" r:id="rId20"/>
    <p:sldId id="536" r:id="rId21"/>
    <p:sldId id="597" r:id="rId22"/>
    <p:sldId id="578" r:id="rId23"/>
    <p:sldId id="601" r:id="rId24"/>
    <p:sldId id="602" r:id="rId25"/>
    <p:sldId id="603" r:id="rId26"/>
    <p:sldId id="604" r:id="rId27"/>
    <p:sldId id="605" r:id="rId28"/>
    <p:sldId id="606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323" r:id="rId44"/>
    <p:sldId id="494" r:id="rId45"/>
    <p:sldId id="476" r:id="rId46"/>
    <p:sldId id="529" r:id="rId47"/>
    <p:sldId id="553" r:id="rId48"/>
    <p:sldId id="628" r:id="rId49"/>
    <p:sldId id="627" r:id="rId50"/>
  </p:sldIdLst>
  <p:sldSz cx="9906000" cy="6858000" type="A4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395288" indent="61913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790575" indent="123825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185863" indent="185738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581150" indent="247650" algn="ctr" rtl="0" fontAlgn="base">
      <a:spcBef>
        <a:spcPct val="0"/>
      </a:spcBef>
      <a:spcAft>
        <a:spcPct val="0"/>
      </a:spcAft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66"/>
    <a:srgbClr val="009999"/>
    <a:srgbClr val="006666"/>
    <a:srgbClr val="D6FCE2"/>
    <a:srgbClr val="990099"/>
    <a:srgbClr val="CCFFFF"/>
    <a:srgbClr val="E7FFFF"/>
    <a:srgbClr val="000000"/>
    <a:srgbClr val="F3D3FD"/>
    <a:srgbClr val="FAE8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7535" autoAdjust="0"/>
  </p:normalViewPr>
  <p:slideViewPr>
    <p:cSldViewPr>
      <p:cViewPr>
        <p:scale>
          <a:sx n="90" d="100"/>
          <a:sy n="90" d="100"/>
        </p:scale>
        <p:origin x="-1998" y="-6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dLbls>
          <c:showVal val="1"/>
        </c:dLbls>
        <c:overlap val="100"/>
        <c:axId val="74945664"/>
        <c:axId val="74947200"/>
      </c:barChart>
      <c:catAx>
        <c:axId val="74945664"/>
        <c:scaling>
          <c:orientation val="minMax"/>
        </c:scaling>
        <c:axPos val="b"/>
        <c:tickLblPos val="nextTo"/>
        <c:crossAx val="74947200"/>
        <c:crosses val="autoZero"/>
        <c:auto val="1"/>
        <c:lblAlgn val="ctr"/>
        <c:lblOffset val="100"/>
      </c:catAx>
      <c:valAx>
        <c:axId val="7494720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100" dirty="0" smtClean="0">
                    <a:latin typeface="Arial" pitchFamily="34" charset="0"/>
                    <a:cs typeface="Arial" pitchFamily="34" charset="0"/>
                  </a:rPr>
                  <a:t>млрд. руб.</a:t>
                </a:r>
                <a:endParaRPr lang="ru-RU" sz="11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26455393845128228"/>
              <c:y val="1.8433744155931682E-3"/>
            </c:manualLayout>
          </c:layout>
        </c:title>
        <c:numFmt formatCode="General" sourceLinked="1"/>
        <c:tickLblPos val="nextTo"/>
        <c:crossAx val="749456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561898241020026"/>
          <c:y val="0"/>
        </c:manualLayout>
      </c:layout>
    </c:title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0"/>
          <c:y val="9.3667620937244719E-2"/>
          <c:w val="0.51142290879241858"/>
          <c:h val="0.77480668379939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003366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spPr>
              <a:solidFill>
                <a:srgbClr val="FF66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CC00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00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8527591815640967E-2"/>
                  <c:y val="-7.7567170375502079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1.9938951851791748E-2"/>
                  <c:y val="0.11242266715229192"/>
                </c:manualLayout>
              </c:layout>
              <c:dLblPos val="bestFit"/>
              <c:showPercent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6667467659648303E-2"/>
                  <c:y val="8.5282944620893947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0.11430767992070794"/>
                  <c:y val="-2.213648785979359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30,1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3.4253794635241752E-2"/>
                  <c:y val="-2.5940831135721772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4.2230285070366334E-3"/>
                  <c:y val="-0.17898112938431721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(работ) и компенсации затрат государства </c:v>
                </c:pt>
                <c:pt idx="3">
                  <c:v>Доходы от продажи материальных и нематериальных активов</c:v>
                </c:pt>
                <c:pt idx="4">
                  <c:v>Административные платежи и сборы </c:v>
                </c:pt>
                <c:pt idx="5">
                  <c:v>Штрафы, санкции, возмещение ущерба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11919.7</c:v>
                </c:pt>
                <c:pt idx="1">
                  <c:v>35.300000000000004</c:v>
                </c:pt>
                <c:pt idx="2">
                  <c:v>5623.9</c:v>
                </c:pt>
                <c:pt idx="3">
                  <c:v>0</c:v>
                </c:pt>
                <c:pt idx="4">
                  <c:v>0</c:v>
                </c:pt>
                <c:pt idx="5">
                  <c:v>1104.5999999999999</c:v>
                </c:pt>
              </c:numCache>
            </c:numRef>
          </c:val>
        </c:ser>
      </c:pie3DChart>
      <c:spPr>
        <a:noFill/>
        <a:ln w="2537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998739935925452"/>
          <c:y val="2.1372392205205692E-3"/>
          <c:w val="0.36521738597672182"/>
          <c:h val="0.95338597348239162"/>
        </c:manualLayout>
      </c:layout>
      <c:txPr>
        <a:bodyPr/>
        <a:lstStyle/>
        <a:p>
          <a:pPr>
            <a:defRPr sz="9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>
        <c:manualLayout>
          <c:xMode val="edge"/>
          <c:yMode val="edge"/>
          <c:x val="0.16860451791292808"/>
          <c:y val="0.16153844930811256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560618361751561E-3"/>
          <c:y val="0.32707788256527592"/>
          <c:w val="0.39118992606105435"/>
          <c:h val="0.515560681741307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4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99"/>
              </a:solidFill>
            </c:spPr>
          </c:dPt>
          <c:dPt>
            <c:idx val="6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10"/>
            <c:spPr>
              <a:solidFill>
                <a:srgbClr val="993366"/>
              </a:solidFill>
            </c:spPr>
          </c:dPt>
          <c:dPt>
            <c:idx val="11"/>
            <c:spPr>
              <a:solidFill>
                <a:srgbClr val="00B0F0"/>
              </a:solidFill>
            </c:spPr>
          </c:dPt>
          <c:dPt>
            <c:idx val="13"/>
            <c:spPr>
              <a:solidFill>
                <a:srgbClr val="FE8637">
                  <a:lumMod val="60000"/>
                  <a:lumOff val="40000"/>
                </a:srgbClr>
              </a:solidFill>
            </c:spPr>
          </c:dPt>
          <c:dPt>
            <c:idx val="14"/>
            <c:spPr>
              <a:solidFill>
                <a:srgbClr val="FFF39D">
                  <a:lumMod val="90000"/>
                </a:srgbClr>
              </a:solidFill>
            </c:spPr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24,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numFmt formatCode="0.0%" sourceLinked="0"/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Лист1!$A$2:$A$16</c:f>
              <c:strCache>
                <c:ptCount val="15"/>
                <c:pt idx="0">
                  <c:v>Условно утвержденные расходы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Здравоохранение</c:v>
                </c:pt>
                <c:pt idx="10">
                  <c:v>Социальная политика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  <c:pt idx="13">
                  <c:v>Обслуживание государственного и муниципального долга</c:v>
                </c:pt>
                <c:pt idx="14">
                  <c:v>Межбюджетные трансферты общего характерабюджетам бюджетной системы Российской Федерации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6437.5</c:v>
                </c:pt>
                <c:pt idx="1">
                  <c:v>42121.5</c:v>
                </c:pt>
                <c:pt idx="2">
                  <c:v>28.1</c:v>
                </c:pt>
                <c:pt idx="3">
                  <c:v>138.19999999999999</c:v>
                </c:pt>
                <c:pt idx="4">
                  <c:v>10633.8</c:v>
                </c:pt>
                <c:pt idx="5">
                  <c:v>0</c:v>
                </c:pt>
                <c:pt idx="6">
                  <c:v>0</c:v>
                </c:pt>
                <c:pt idx="7">
                  <c:v>176041.2</c:v>
                </c:pt>
                <c:pt idx="8">
                  <c:v>24224.6</c:v>
                </c:pt>
                <c:pt idx="9">
                  <c:v>37.4</c:v>
                </c:pt>
                <c:pt idx="10">
                  <c:v>29483.9</c:v>
                </c:pt>
                <c:pt idx="11">
                  <c:v>148.19999999999999</c:v>
                </c:pt>
                <c:pt idx="12">
                  <c:v>0</c:v>
                </c:pt>
                <c:pt idx="13">
                  <c:v>0</c:v>
                </c:pt>
                <c:pt idx="14">
                  <c:v>4344.3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4020254548251425"/>
          <c:y val="5.0133475913576933E-2"/>
          <c:w val="0.33409409444016708"/>
          <c:h val="0.87486652976479939"/>
        </c:manualLayout>
      </c:layout>
      <c:txPr>
        <a:bodyPr/>
        <a:lstStyle/>
        <a:p>
          <a:pPr>
            <a:lnSpc>
              <a:spcPts val="840"/>
            </a:lnSpc>
            <a:defRPr sz="7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2019 год</a:t>
            </a:r>
            <a:endParaRPr lang="ru-RU" sz="2000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8717056963640767E-2"/>
          <c:y val="0.19495333851794441"/>
          <c:w val="0.72246439584790101"/>
          <c:h val="0.621804243972897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0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99"/>
              </a:solidFill>
            </c:spPr>
          </c:dPt>
          <c:dPt>
            <c:idx val="6"/>
            <c:spPr>
              <a:solidFill>
                <a:srgbClr val="B32C16">
                  <a:lumMod val="20000"/>
                  <a:lumOff val="80000"/>
                </a:srgbClr>
              </a:solidFill>
            </c:spPr>
          </c:dPt>
          <c:dPt>
            <c:idx val="10"/>
            <c:spPr>
              <a:solidFill>
                <a:srgbClr val="993366"/>
              </a:solidFill>
            </c:spPr>
          </c:dPt>
          <c:dPt>
            <c:idx val="11"/>
            <c:spPr>
              <a:solidFill>
                <a:srgbClr val="00B0F0"/>
              </a:solidFill>
            </c:spPr>
          </c:dPt>
          <c:dPt>
            <c:idx val="13"/>
            <c:spPr>
              <a:solidFill>
                <a:srgbClr val="FE8637">
                  <a:lumMod val="60000"/>
                  <a:lumOff val="40000"/>
                </a:srgbClr>
              </a:solidFill>
            </c:spPr>
          </c:dPt>
          <c:dPt>
            <c:idx val="14"/>
            <c:spPr>
              <a:solidFill>
                <a:srgbClr val="FFF39D">
                  <a:lumMod val="90000"/>
                </a:srgbClr>
              </a:solidFill>
            </c:spPr>
          </c:dPt>
          <c:dLbls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strRef>
              <c:f>Лист1!$A$2:$A$16</c:f>
              <c:strCache>
                <c:ptCount val="15"/>
                <c:pt idx="0">
                  <c:v>Условно утвержденные расходы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Здравоохранение</c:v>
                </c:pt>
                <c:pt idx="10">
                  <c:v>Социальная политика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  <c:pt idx="13">
                  <c:v>Обслуживание государственного и муниципального долга</c:v>
                </c:pt>
                <c:pt idx="14">
                  <c:v>Межбюджетные трансферты общего характерабюджетам бюджетной системы Российской Федерации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43210</c:v>
                </c:pt>
                <c:pt idx="2">
                  <c:v>0</c:v>
                </c:pt>
                <c:pt idx="3">
                  <c:v>138.19999999999999</c:v>
                </c:pt>
                <c:pt idx="4">
                  <c:v>10855.2</c:v>
                </c:pt>
                <c:pt idx="5">
                  <c:v>7879.8</c:v>
                </c:pt>
                <c:pt idx="6">
                  <c:v>68.8</c:v>
                </c:pt>
                <c:pt idx="7">
                  <c:v>203024.9</c:v>
                </c:pt>
                <c:pt idx="8">
                  <c:v>23825.7</c:v>
                </c:pt>
                <c:pt idx="9">
                  <c:v>37.4</c:v>
                </c:pt>
                <c:pt idx="10">
                  <c:v>29518.7</c:v>
                </c:pt>
                <c:pt idx="11">
                  <c:v>148.19999999999999</c:v>
                </c:pt>
                <c:pt idx="12">
                  <c:v>0</c:v>
                </c:pt>
                <c:pt idx="13">
                  <c:v>0</c:v>
                </c:pt>
                <c:pt idx="14">
                  <c:v>5430.4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год</a:t>
            </a:r>
            <a:endParaRPr lang="ru-RU" dirty="0"/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9120191600332695"/>
          <c:y val="0.16587499348144991"/>
          <c:w val="0.7105475517735268"/>
          <c:h val="0.5956687919029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0"/>
          <c:dPt>
            <c:idx val="0"/>
            <c:spPr>
              <a:solidFill>
                <a:srgbClr val="FE8637">
                  <a:lumMod val="75000"/>
                </a:srgbClr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99"/>
              </a:solidFill>
            </c:spPr>
          </c:dPt>
          <c:dPt>
            <c:idx val="6"/>
            <c:spPr>
              <a:solidFill>
                <a:srgbClr val="B32C16">
                  <a:lumMod val="20000"/>
                  <a:lumOff val="80000"/>
                </a:srgbClr>
              </a:solidFill>
            </c:spPr>
          </c:dPt>
          <c:dPt>
            <c:idx val="10"/>
            <c:spPr>
              <a:solidFill>
                <a:srgbClr val="993366"/>
              </a:solidFill>
            </c:spPr>
          </c:dPt>
          <c:dPt>
            <c:idx val="11"/>
            <c:spPr>
              <a:solidFill>
                <a:srgbClr val="00B0F0"/>
              </a:solidFill>
            </c:spPr>
          </c:dPt>
          <c:dPt>
            <c:idx val="1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4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strRef>
              <c:f>Лист1!$A$2:$A$16</c:f>
              <c:strCache>
                <c:ptCount val="15"/>
                <c:pt idx="0">
                  <c:v>Условно утвержденные расходы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Образование</c:v>
                </c:pt>
                <c:pt idx="8">
                  <c:v>Культура, кинематография</c:v>
                </c:pt>
                <c:pt idx="9">
                  <c:v>Здравоохранение</c:v>
                </c:pt>
                <c:pt idx="10">
                  <c:v>Социальная политика</c:v>
                </c:pt>
                <c:pt idx="11">
                  <c:v>Физическая культура и спорт</c:v>
                </c:pt>
                <c:pt idx="12">
                  <c:v>Средства массовой информации</c:v>
                </c:pt>
                <c:pt idx="13">
                  <c:v>Обслуживание государственного и муниципального долга</c:v>
                </c:pt>
                <c:pt idx="14">
                  <c:v>Межбюджетные трансферты общего характерабюджетам бюджетной системы Российской 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3172.8</c:v>
                </c:pt>
                <c:pt idx="1">
                  <c:v>40992.300000000003</c:v>
                </c:pt>
                <c:pt idx="2">
                  <c:v>0</c:v>
                </c:pt>
                <c:pt idx="3">
                  <c:v>138.19999999999999</c:v>
                </c:pt>
                <c:pt idx="4">
                  <c:v>9973.2999999999811</c:v>
                </c:pt>
                <c:pt idx="5">
                  <c:v>698.2</c:v>
                </c:pt>
                <c:pt idx="6">
                  <c:v>0</c:v>
                </c:pt>
                <c:pt idx="7">
                  <c:v>180054.5</c:v>
                </c:pt>
                <c:pt idx="8">
                  <c:v>23884.9</c:v>
                </c:pt>
                <c:pt idx="9">
                  <c:v>37.4</c:v>
                </c:pt>
                <c:pt idx="10">
                  <c:v>29483.9</c:v>
                </c:pt>
                <c:pt idx="11">
                  <c:v>148.19999999999999</c:v>
                </c:pt>
                <c:pt idx="12">
                  <c:v>0</c:v>
                </c:pt>
                <c:pt idx="13">
                  <c:v>0</c:v>
                </c:pt>
                <c:pt idx="14">
                  <c:v>4670.1000000000004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31E-2"/>
          <c:y val="0.20104506928525639"/>
          <c:w val="0.9827294684348219"/>
          <c:h val="0.4791320626974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6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9.076422214132707E-4"/>
                  <c:y val="1.907121452761343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/>
                      <a:t>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4.9047301580958103E-5"/>
                  <c:y val="-4.972458033249402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1.8728952150211992E-2"/>
                  <c:y val="-1.0616956458263979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2.2396962581448802E-2"/>
                  <c:y val="-6.6895497036741089E-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5656773672521812E-2"/>
                  <c:y val="-0.1279162943332109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208875729503289E-3"/>
                  <c:y val="-5.8819693486634114E-3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2.3897637795275612E-2"/>
                  <c:y val="-1.7876077472761088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263173.90000000002</c:v>
                </c:pt>
                <c:pt idx="1">
                  <c:v>30446.6</c:v>
                </c:pt>
                <c:pt idx="2" formatCode="General">
                  <c:v>6447.4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2019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8E-2"/>
          <c:y val="0.20104506928525639"/>
          <c:w val="0.98272946843482156"/>
          <c:h val="0.4791320626974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dPt>
            <c:idx val="0"/>
            <c:explosion val="38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9.0764222141327038E-4"/>
                  <c:y val="1.9071214527613439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4.9047301580958333E-5"/>
                  <c:y val="-4.972458033249402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-1.8728952150211999E-2"/>
                  <c:y val="-1.0616956458263979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2.2396962581448812E-2"/>
                  <c:y val="-6.6895497036741115E-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5656773672522082E-2"/>
                  <c:y val="-0.1279162943332109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208875729503289E-3"/>
                  <c:y val="-5.8819693486634834E-3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2.3897637795275851E-2"/>
                  <c:y val="-1.7876077472761112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289424.40000000002</c:v>
                </c:pt>
                <c:pt idx="1">
                  <c:v>34644.1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/>
              <a:t>2020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4.2951576808925992E-3"/>
          <c:y val="0.254722905184457"/>
          <c:w val="0.9827294684348219"/>
          <c:h val="0.4791320626974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explosion val="1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6966610512084371E-2"/>
                  <c:y val="-0.1001882272416186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2.7606741612043694E-2"/>
                  <c:y val="-0.11867401206629365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3173397400289521E-3"/>
                  <c:y val="5.2615530641522933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dirty="0" smtClean="0"/>
                      <a:t>,2%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2.2396962581448802E-2"/>
                  <c:y val="-6.6895497036741089E-3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5656773672521812E-2"/>
                  <c:y val="-0.12791629433321094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208875729503289E-3"/>
                  <c:y val="-5.8819693486634114E-3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2.3897637795275612E-2"/>
                  <c:y val="-1.7876077472761088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Программные расходы</c:v>
                </c:pt>
                <c:pt idx="1">
                  <c:v>Непрограммные расходы</c:v>
                </c:pt>
                <c:pt idx="2">
                  <c:v>условно утвержденные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268292.2</c:v>
                </c:pt>
                <c:pt idx="1">
                  <c:v>24968.3</c:v>
                </c:pt>
                <c:pt idx="2" formatCode="General">
                  <c:v>3179.5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31E-2"/>
          <c:y val="0.20104506928525639"/>
          <c:w val="0.98272946843482212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2019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8E-2"/>
          <c:y val="0.20104506928525639"/>
          <c:w val="0.9827294684348219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/>
              <a:t>2020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4.2951576808925992E-3"/>
          <c:y val="0.25472290518445723"/>
          <c:w val="0.98272946843482212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699798061653278"/>
          <c:y val="4.1499357214277808E-3"/>
        </c:manualLayout>
      </c:layout>
    </c:title>
    <c:view3D>
      <c:rotX val="30"/>
      <c:rotY val="225"/>
      <c:perspective val="30"/>
    </c:view3D>
    <c:plotArea>
      <c:layout>
        <c:manualLayout>
          <c:layoutTarget val="inner"/>
          <c:xMode val="edge"/>
          <c:yMode val="edge"/>
          <c:x val="0.25704594914290568"/>
          <c:y val="0.13936626089164741"/>
          <c:w val="0.62164105949015835"/>
          <c:h val="0.838427476312155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9207370143783107"/>
                  <c:y val="6.2256809338522134E-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8.9699439473407847E-2"/>
                  <c:y val="-4.280523300346213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0.27897210983064996"/>
                  <c:y val="-5.55319301040677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98402.6</c:v>
                </c:pt>
                <c:pt idx="1">
                  <c:v>18684.5</c:v>
                </c:pt>
                <c:pt idx="2">
                  <c:v>207081.2</c:v>
                </c:pt>
              </c:numCache>
            </c:numRef>
          </c:val>
        </c:ser>
      </c:pie3DChart>
      <c:spPr>
        <a:noFill/>
        <a:ln w="1855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2021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31E-2"/>
          <c:y val="0.20104506928525639"/>
          <c:w val="0.98272946843482234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2019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1.727053156520348E-2"/>
          <c:y val="0.20104506928525639"/>
          <c:w val="0.98272946843482212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tx>
        <c:rich>
          <a:bodyPr/>
          <a:lstStyle/>
          <a:p>
            <a:pPr>
              <a:defRPr/>
            </a:pPr>
            <a:r>
              <a:rPr lang="ru-RU"/>
              <a:t>2020 год</a:t>
            </a:r>
          </a:p>
        </c:rich>
      </c:tx>
    </c:title>
    <c:view3D>
      <c:rotX val="30"/>
      <c:rotY val="104"/>
      <c:perspective val="20"/>
    </c:view3D>
    <c:plotArea>
      <c:layout>
        <c:manualLayout>
          <c:layoutTarget val="inner"/>
          <c:xMode val="edge"/>
          <c:yMode val="edge"/>
          <c:x val="4.2951576808925992E-3"/>
          <c:y val="0.2547229051844575"/>
          <c:w val="0.98272946843482234"/>
          <c:h val="0.4791320626974338"/>
        </c:manualLayout>
      </c:layout>
      <c:pie3DChart>
        <c:varyColors val="1"/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МБТ в 2019 году</a:t>
            </a:r>
          </a:p>
        </c:rich>
      </c:tx>
      <c:layout>
        <c:manualLayout>
          <c:xMode val="edge"/>
          <c:yMode val="edge"/>
          <c:x val="0.15050173268419373"/>
          <c:y val="3.473940605925941E-2"/>
        </c:manualLayout>
      </c:layout>
    </c:title>
    <c:plotArea>
      <c:layout>
        <c:manualLayout>
          <c:layoutTarget val="inner"/>
          <c:xMode val="edge"/>
          <c:yMode val="edge"/>
          <c:x val="8.7845879975571764E-2"/>
          <c:y val="0.1973545813750163"/>
          <c:w val="0.52570219150575659"/>
          <c:h val="0.794186817406761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МБТ в 2019 году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explosion val="15"/>
          <c:dPt>
            <c:idx val="2"/>
            <c:spPr>
              <a:solidFill>
                <a:srgbClr val="993366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3"/>
              <c:delete val="1"/>
            </c:dLbl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11586.2</c:v>
                </c:pt>
                <c:pt idx="1">
                  <c:v>6056.6</c:v>
                </c:pt>
                <c:pt idx="2">
                  <c:v>185005.8</c:v>
                </c:pt>
                <c:pt idx="3">
                  <c:v>4432.6000000000004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1520153283902246"/>
          <c:y val="0.32346526714423918"/>
          <c:w val="0.38348600174979608"/>
          <c:h val="0.4141242760466238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225"/>
      <c:perspective val="30"/>
    </c:view3D>
    <c:plotArea>
      <c:layout>
        <c:manualLayout>
          <c:layoutTarget val="inner"/>
          <c:xMode val="edge"/>
          <c:yMode val="edge"/>
          <c:x val="0.29900586420863062"/>
          <c:y val="0.16960099671465068"/>
          <c:w val="0.60919151131751792"/>
          <c:h val="0.81827089725701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5339076205217939E-3"/>
                  <c:y val="6.2227640835774024E-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8.8838841782989258E-3"/>
                  <c:y val="-6.49479625857578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6,4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0064046481370628E-2"/>
                  <c:y val="-8.8454103579725246E-3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108227.1</c:v>
                </c:pt>
                <c:pt idx="1">
                  <c:v>18684.5</c:v>
                </c:pt>
                <c:pt idx="2">
                  <c:v>166348.9</c:v>
                </c:pt>
              </c:numCache>
            </c:numRef>
          </c:val>
        </c:ser>
      </c:pie3DChart>
      <c:spPr>
        <a:noFill/>
        <a:ln w="1855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30"/>
      <c:rotY val="225"/>
      <c:perspective val="30"/>
    </c:view3D>
    <c:plotArea>
      <c:layout>
        <c:manualLayout>
          <c:layoutTarget val="inner"/>
          <c:xMode val="edge"/>
          <c:yMode val="edge"/>
          <c:x val="0.29900579829755575"/>
          <c:y val="0.16960099671465068"/>
          <c:w val="0.60919151131751792"/>
          <c:h val="0.818270897257014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spPr>
              <a:solidFill>
                <a:srgbClr val="0070C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rgbClr val="003399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5339076205217939E-3"/>
                  <c:y val="6.22276408357740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8.8838841782989258E-3"/>
                  <c:y val="-6.4947962585757855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3.0064046481370628E-2"/>
                  <c:y val="-8.8454103579725246E-3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31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110066.3</c:v>
                </c:pt>
                <c:pt idx="1">
                  <c:v>18684.5</c:v>
                </c:pt>
                <c:pt idx="2">
                  <c:v>164869.70000000001</c:v>
                </c:pt>
              </c:numCache>
            </c:numRef>
          </c:val>
        </c:ser>
      </c:pie3DChart>
      <c:spPr>
        <a:noFill/>
        <a:ln w="18558">
          <a:noFill/>
        </a:ln>
      </c:spPr>
    </c:plotArea>
    <c:legend>
      <c:legendPos val="b"/>
      <c:layout>
        <c:manualLayout>
          <c:xMode val="edge"/>
          <c:yMode val="edge"/>
          <c:x val="2.4153299206070952E-3"/>
          <c:y val="0.18770548128397932"/>
          <c:w val="0.28969217095536398"/>
          <c:h val="0.62939303040405115"/>
        </c:manualLayout>
      </c:layout>
      <c:txPr>
        <a:bodyPr/>
        <a:lstStyle/>
        <a:p>
          <a:pPr>
            <a:defRPr sz="1242" b="1" i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315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0.13068627295379867"/>
          <c:y val="6.7787154084328824E-2"/>
          <c:w val="0.68836359452122386"/>
          <c:h val="0.8823693502654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3"/>
          <c:dPt>
            <c:idx val="0"/>
            <c:explosion val="8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explosion val="13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399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9009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1590431619500012E-2"/>
                  <c:y val="-1.0901243531080526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7514804451099329E-4"/>
                  <c:y val="5.2668730591799899E-3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2.1369383116708666E-2"/>
                  <c:y val="-3.08540596938504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-1.6345171329844727E-3"/>
                  <c:y val="-1.094572825241697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3.2724420110363056E-2"/>
                  <c:y val="7.700694754846393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8.3765239397571745E-2"/>
                  <c:y val="6.6098921825226545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3.0780439840312063E-2"/>
                  <c:y val="-4.1021281873073537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8.1431401761269707E-3"/>
                  <c:y val="0.13423064103988447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7.1696645164309722E-2"/>
                  <c:y val="5.8837906899234134E-2"/>
                </c:manualLayout>
              </c:layout>
              <c:showPercent val="1"/>
            </c:dLbl>
            <c:dLbl>
              <c:idx val="9"/>
              <c:layout>
                <c:manualLayout>
                  <c:x val="-5.0868544417837412E-2"/>
                  <c:y val="-3.5862404177313636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прибыль,доходы</c:v>
                </c:pt>
                <c:pt idx="1">
                  <c:v>Налог на товары (работы,услуги),реализуемые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Налоги,сборы и регулярные платежи за пользование природными ресурсами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84214.6</c:v>
                </c:pt>
                <c:pt idx="1">
                  <c:v>4119.1000000000004</c:v>
                </c:pt>
                <c:pt idx="2">
                  <c:v>460.5</c:v>
                </c:pt>
                <c:pt idx="3">
                  <c:v>0</c:v>
                </c:pt>
                <c:pt idx="4">
                  <c:v>0</c:v>
                </c:pt>
                <c:pt idx="5">
                  <c:v>1235.8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209046018255392"/>
          <c:y val="0"/>
        </c:manualLayout>
      </c:layout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0.14139443844493177"/>
          <c:y val="4.5685264768561065E-2"/>
          <c:w val="0.79866948547342065"/>
          <c:h val="0.95431473523143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explosion val="16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explosion val="2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399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9009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explosion val="2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3845501579727727E-2"/>
                  <c:y val="-3.2859354011171736E-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2.3425851738312548E-2"/>
                  <c:y val="4.1342312975325972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2.4094919180659292E-2"/>
                  <c:y val="1.42982850390360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-6.5873842216003986E-3"/>
                  <c:y val="-3.890922970355815E-3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3.3916674823776936E-2"/>
                  <c:y val="7.21084652210361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5.402916039158847E-2"/>
                  <c:y val="4.7194882386805505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6.4585443862767142E-2"/>
                  <c:y val="-5.9523373665552305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4.227890449448269E-2"/>
                  <c:y val="0.10248409091496294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0.12951271543305218"/>
                  <c:y val="6.2244375947892096E-2"/>
                </c:manualLayout>
              </c:layout>
              <c:showPercent val="1"/>
            </c:dLbl>
            <c:dLbl>
              <c:idx val="9"/>
              <c:layout>
                <c:manualLayout>
                  <c:x val="-5.6022225129107504E-2"/>
                  <c:y val="-1.1626615130618761E-3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прибыль,доходы</c:v>
                </c:pt>
                <c:pt idx="1">
                  <c:v>Налог на товары (работы,услуги),реализуемые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Налоги,сборы и регулярные платежи за пользование природными ресурсами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93561</c:v>
                </c:pt>
                <c:pt idx="1">
                  <c:v>0</c:v>
                </c:pt>
                <c:pt idx="2">
                  <c:v>480.8</c:v>
                </c:pt>
                <c:pt idx="3">
                  <c:v>0</c:v>
                </c:pt>
                <c:pt idx="4">
                  <c:v>0</c:v>
                </c:pt>
                <c:pt idx="5">
                  <c:v>1235.8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plotVisOnly val="1"/>
    <c:dispBlanksAs val="zero"/>
  </c:chart>
  <c:spPr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663613437006751"/>
          <c:y val="0"/>
        </c:manualLayout>
      </c:layout>
      <c:overlay val="1"/>
    </c:title>
    <c:view3D>
      <c:rotX val="40"/>
      <c:rotY val="210"/>
      <c:perspective val="30"/>
    </c:view3D>
    <c:plotArea>
      <c:layout>
        <c:manualLayout>
          <c:layoutTarget val="inner"/>
          <c:xMode val="edge"/>
          <c:yMode val="edge"/>
          <c:x val="0"/>
          <c:y val="0.1274445200533274"/>
          <c:w val="0.59406128977790928"/>
          <c:h val="0.817123864513026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6"/>
          <c:dPt>
            <c:idx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3993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99009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5118001391450127E-2"/>
                  <c:y val="-6.5187201422064424E-3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6.7514804451099361E-4"/>
                  <c:y val="5.266873059179989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7.7485742256193924E-3"/>
                  <c:y val="-3.505995424684813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873842216003986E-3"/>
                  <c:y val="-3.890922970355815E-3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2.1097776676875873E-2"/>
                  <c:y val="2.5061451505388268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-6.98558665686278E-2"/>
                  <c:y val="1.7787954116209311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2.8248356670864685E-3"/>
                  <c:y val="-6.7174249037021724E-2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-1.7864047476789543E-2"/>
                  <c:y val="9.1669039975145E-2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5.3790829890292192E-2"/>
                  <c:y val="1.0834872387922323E-2"/>
                </c:manualLayout>
              </c:layout>
              <c:showPercent val="1"/>
            </c:dLbl>
            <c:dLbl>
              <c:idx val="9"/>
              <c:layout>
                <c:manualLayout>
                  <c:x val="-5.0741737357266524E-2"/>
                  <c:y val="-5.6308541609131922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прибыль,доходы</c:v>
                </c:pt>
                <c:pt idx="1">
                  <c:v>Налог на товары (работы,услуги),реализуемые на территории РФ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Налоги,сборы и регулярные платежи за пользование природными ресурсами</c:v>
                </c:pt>
                <c:pt idx="5">
                  <c:v>Государственная пошлина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97143.8</c:v>
                </c:pt>
                <c:pt idx="2" formatCode="#,##0.00">
                  <c:v>502</c:v>
                </c:pt>
                <c:pt idx="3" formatCode="#,##0.00">
                  <c:v>0</c:v>
                </c:pt>
                <c:pt idx="4" formatCode="#,##0.00">
                  <c:v>0</c:v>
                </c:pt>
                <c:pt idx="5" formatCode="#,##0.00">
                  <c:v>1235.8</c:v>
                </c:pt>
              </c:numCache>
            </c:numRef>
          </c:val>
        </c:ser>
      </c:pie3DChart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62898151299024563"/>
          <c:y val="7.2039859163576858E-2"/>
          <c:w val="0.36872226358052274"/>
          <c:h val="0.92796014083640455"/>
        </c:manualLayout>
      </c:layout>
      <c:spPr>
        <a:noFill/>
        <a:ln>
          <a:noFill/>
        </a:ln>
      </c:spPr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ln>
      <a:noFill/>
    </a:ln>
  </c:spPr>
  <c:txPr>
    <a:bodyPr/>
    <a:lstStyle/>
    <a:p>
      <a:pPr>
        <a:defRPr sz="1799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5756667338283193"/>
          <c:y val="0"/>
        </c:manualLayout>
      </c:layout>
    </c:title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7.1501064446292794E-3"/>
          <c:y val="3.7060696959597079E-2"/>
          <c:w val="0.83004879799680464"/>
          <c:h val="0.962939195386559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003366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spPr>
              <a:solidFill>
                <a:srgbClr val="FF66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explosion val="24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CC00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00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explosion val="63"/>
            <c:spPr>
              <a:solidFill>
                <a:srgbClr val="FF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4.8283096749933814E-2"/>
                  <c:y val="-6.9480329059048176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9.8897044472537068E-2"/>
                  <c:y val="1.736244992386466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4.7803235537932524E-2"/>
                  <c:y val="2.8269791728567625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1.1716219565347441E-2"/>
                  <c:y val="8.1880437057381183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0.11735640484390621"/>
                  <c:y val="5.5208658986210836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3.1540512592617982E-2"/>
                  <c:y val="-9.5668310756170868E-2"/>
                </c:manualLayout>
              </c:layout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(работ) и компенсации затрат государства </c:v>
                </c:pt>
                <c:pt idx="3">
                  <c:v>Доходы от продажи материальных и нематериальных активов</c:v>
                </c:pt>
                <c:pt idx="4">
                  <c:v>Административные платежи и сборы </c:v>
                </c:pt>
                <c:pt idx="5">
                  <c:v>Штрафы, санкции, возмещение ущерба 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11919.7</c:v>
                </c:pt>
                <c:pt idx="1">
                  <c:v>35.300000000000004</c:v>
                </c:pt>
                <c:pt idx="2">
                  <c:v>5623.9</c:v>
                </c:pt>
                <c:pt idx="3">
                  <c:v>0</c:v>
                </c:pt>
                <c:pt idx="4">
                  <c:v>0.60000000000000064</c:v>
                </c:pt>
                <c:pt idx="5">
                  <c:v>1104.5999999999999</c:v>
                </c:pt>
                <c:pt idx="8" formatCode="General">
                  <c:v>0</c:v>
                </c:pt>
              </c:numCache>
            </c:numRef>
          </c:val>
        </c:ser>
      </c:pie3DChart>
      <c:spPr>
        <a:noFill/>
        <a:ln w="253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2020 год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157890471187765"/>
          <c:y val="0"/>
        </c:manualLayout>
      </c:layout>
    </c:title>
    <c:view3D>
      <c:rotX val="30"/>
      <c:rotY val="90"/>
      <c:perspective val="30"/>
    </c:view3D>
    <c:plotArea>
      <c:layout>
        <c:manualLayout>
          <c:layoutTarget val="inner"/>
          <c:xMode val="edge"/>
          <c:yMode val="edge"/>
          <c:x val="0.12286148796169717"/>
          <c:y val="2.4709272665850102E-2"/>
          <c:w val="0.7951291539307066"/>
          <c:h val="0.97529072733416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003366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58"/>
          <c:dPt>
            <c:idx val="0"/>
            <c:explosion val="29"/>
            <c:spPr>
              <a:solidFill>
                <a:srgbClr val="FF66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C000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explosion val="19"/>
            <c:spPr>
              <a:solidFill>
                <a:srgbClr val="33CC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CC00FF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00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rgbClr val="0033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1.7682559080738069E-3"/>
                  <c:y val="-4.6274098199615248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9.8324392527822848E-3"/>
                  <c:y val="-1.875814967927540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4.1213674671068394E-2"/>
                  <c:y val="9.8307790362480398E-5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7.6650213468344788E-3"/>
                  <c:y val="3.6762728117928418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0.13460567873410867"/>
                  <c:y val="-1.6137461334705543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4.4331978986461913E-2"/>
                  <c:y val="-8.1636397125465748E-2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-1.9745623502150561E-2"/>
                  <c:y val="-0.1536017196919640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 </c:v>
                </c:pt>
                <c:pt idx="1">
                  <c:v>Платежи при пользовании природными ресурсами </c:v>
                </c:pt>
                <c:pt idx="2">
                  <c:v>Доходы от оказания платных услуг (работ) и компенсации затрат государства </c:v>
                </c:pt>
                <c:pt idx="3">
                  <c:v>Доходы от продажи материальных и нематериальных активов</c:v>
                </c:pt>
                <c:pt idx="4">
                  <c:v>Административные платежи и сборы </c:v>
                </c:pt>
                <c:pt idx="5">
                  <c:v>Штрафы, санкции, возмещение ущерба 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11919.7</c:v>
                </c:pt>
                <c:pt idx="1">
                  <c:v>35.300000000000004</c:v>
                </c:pt>
                <c:pt idx="2">
                  <c:v>5623.9</c:v>
                </c:pt>
                <c:pt idx="3">
                  <c:v>0</c:v>
                </c:pt>
                <c:pt idx="4">
                  <c:v>0</c:v>
                </c:pt>
                <c:pt idx="5">
                  <c:v>1104.5999999999999</c:v>
                </c:pt>
              </c:numCache>
            </c:numRef>
          </c:val>
        </c:ser>
      </c:pie3DChart>
      <c:spPr>
        <a:noFill/>
        <a:ln w="2537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798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566B9-8AF9-49FF-A7FD-B6A95AA66BE3}" type="doc">
      <dgm:prSet loTypeId="urn:microsoft.com/office/officeart/2005/8/layout/radial1" loCatId="cycle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EE305AB-AB86-404C-A853-187AB3A907E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CBD1BDF-A47A-47F9-A7D2-6FC1D6AF6712}" type="parTrans" cxnId="{0BA00CC7-B297-4596-872A-9AFE31CCCC9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A49604-F2D5-49FD-9637-80BDE1C77B05}" type="sibTrans" cxnId="{0BA00CC7-B297-4596-872A-9AFE31CCCC9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AE1F2C1-AFDD-4CF1-9FCE-D820A8947D6C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Налоговые 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4D73F25-CA67-4FA5-92CA-0E62CD8FB4D4}" type="parTrans" cxnId="{D0E57371-C27D-4C64-88FA-EF47637787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ADD10C5-D981-4E1E-81FE-396EFF43C9F8}" type="sibTrans" cxnId="{D0E57371-C27D-4C64-88FA-EF47637787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4374A7-F084-4944-852A-744EE5F45CF4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Неналоговые доходы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4E0081A-663C-411E-A9EB-6447B611D176}" type="parTrans" cxnId="{3822546C-8505-4109-B214-F560FEEE7F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A38C1AE-BD98-4A69-A0B8-57F0F5E92355}" type="sibTrans" cxnId="{3822546C-8505-4109-B214-F560FEEE7F3A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F212507-F787-434B-9F7C-2B09D84B9F0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FAF67A9-1FCB-4F6E-A93F-4D5C952A315A}" type="parTrans" cxnId="{9CAF42C0-CE97-40BD-B740-1B475C8428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CF06FD0-A2DA-4605-A4BE-C20C10B7DD2A}" type="sibTrans" cxnId="{9CAF42C0-CE97-40BD-B740-1B475C842835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DB86580-581F-4DBB-92F1-F651EA9D1168}" type="pres">
      <dgm:prSet presAssocID="{C7F566B9-8AF9-49FF-A7FD-B6A95AA66B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D07B1B-C423-48CF-958D-3A3807B0840E}" type="pres">
      <dgm:prSet presAssocID="{8EE305AB-AB86-404C-A853-187AB3A907E4}" presName="centerShape" presStyleLbl="node0" presStyleIdx="0" presStyleCnt="1"/>
      <dgm:spPr/>
      <dgm:t>
        <a:bodyPr/>
        <a:lstStyle/>
        <a:p>
          <a:endParaRPr lang="ru-RU"/>
        </a:p>
      </dgm:t>
    </dgm:pt>
    <dgm:pt modelId="{460E453D-92F3-4E76-B697-18ACC2757C2E}" type="pres">
      <dgm:prSet presAssocID="{44D73F25-CA67-4FA5-92CA-0E62CD8FB4D4}" presName="Name9" presStyleLbl="parChTrans1D2" presStyleIdx="0" presStyleCnt="3"/>
      <dgm:spPr/>
      <dgm:t>
        <a:bodyPr/>
        <a:lstStyle/>
        <a:p>
          <a:endParaRPr lang="ru-RU"/>
        </a:p>
      </dgm:t>
    </dgm:pt>
    <dgm:pt modelId="{E84C79FF-9EF2-46D6-833F-0EF09E2697E6}" type="pres">
      <dgm:prSet presAssocID="{44D73F25-CA67-4FA5-92CA-0E62CD8FB4D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6EC96C9E-4855-4B91-B03C-BE3F531F93CE}" type="pres">
      <dgm:prSet presAssocID="{EAE1F2C1-AFDD-4CF1-9FCE-D820A8947D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C1BD4-5CEC-4953-84EB-D3B7C1F328EC}" type="pres">
      <dgm:prSet presAssocID="{34E0081A-663C-411E-A9EB-6447B611D176}" presName="Name9" presStyleLbl="parChTrans1D2" presStyleIdx="1" presStyleCnt="3"/>
      <dgm:spPr/>
      <dgm:t>
        <a:bodyPr/>
        <a:lstStyle/>
        <a:p>
          <a:endParaRPr lang="ru-RU"/>
        </a:p>
      </dgm:t>
    </dgm:pt>
    <dgm:pt modelId="{2A9AD493-18DF-42B7-8E1E-A7799D9B1FD9}" type="pres">
      <dgm:prSet presAssocID="{34E0081A-663C-411E-A9EB-6447B611D1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4E149BB-7D7B-4A63-B28D-BC546C6741D3}" type="pres">
      <dgm:prSet presAssocID="{4A4374A7-F084-4944-852A-744EE5F45C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3475A-D1D1-4EA0-BFE9-6578DF1DA1C8}" type="pres">
      <dgm:prSet presAssocID="{9FAF67A9-1FCB-4F6E-A93F-4D5C952A315A}" presName="Name9" presStyleLbl="parChTrans1D2" presStyleIdx="2" presStyleCnt="3"/>
      <dgm:spPr/>
      <dgm:t>
        <a:bodyPr/>
        <a:lstStyle/>
        <a:p>
          <a:endParaRPr lang="ru-RU"/>
        </a:p>
      </dgm:t>
    </dgm:pt>
    <dgm:pt modelId="{45FF75B3-7BDF-470F-BCA5-55CE838E21FB}" type="pres">
      <dgm:prSet presAssocID="{9FAF67A9-1FCB-4F6E-A93F-4D5C952A315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66EBE4A-7A86-49AC-8E85-48C827234E07}" type="pres">
      <dgm:prSet presAssocID="{EF212507-F787-434B-9F7C-2B09D84B9F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F693A-E169-4725-9564-E3DDD27B8494}" type="presOf" srcId="{8EE305AB-AB86-404C-A853-187AB3A907E4}" destId="{4ED07B1B-C423-48CF-958D-3A3807B0840E}" srcOrd="0" destOrd="0" presId="urn:microsoft.com/office/officeart/2005/8/layout/radial1"/>
    <dgm:cxn modelId="{66E46685-A20E-42D4-91D9-2F1A0295175B}" type="presOf" srcId="{9FAF67A9-1FCB-4F6E-A93F-4D5C952A315A}" destId="{17F3475A-D1D1-4EA0-BFE9-6578DF1DA1C8}" srcOrd="0" destOrd="0" presId="urn:microsoft.com/office/officeart/2005/8/layout/radial1"/>
    <dgm:cxn modelId="{A6D36C0C-0B9A-4256-A107-3A2826EA1DF2}" type="presOf" srcId="{EF212507-F787-434B-9F7C-2B09D84B9F0B}" destId="{666EBE4A-7A86-49AC-8E85-48C827234E07}" srcOrd="0" destOrd="0" presId="urn:microsoft.com/office/officeart/2005/8/layout/radial1"/>
    <dgm:cxn modelId="{9D3F5A37-9D1B-4CC8-8447-3B3B45B3089C}" type="presOf" srcId="{44D73F25-CA67-4FA5-92CA-0E62CD8FB4D4}" destId="{460E453D-92F3-4E76-B697-18ACC2757C2E}" srcOrd="0" destOrd="0" presId="urn:microsoft.com/office/officeart/2005/8/layout/radial1"/>
    <dgm:cxn modelId="{EF08C682-E5C6-407A-8A71-BD13F4E1804A}" type="presOf" srcId="{4A4374A7-F084-4944-852A-744EE5F45CF4}" destId="{B4E149BB-7D7B-4A63-B28D-BC546C6741D3}" srcOrd="0" destOrd="0" presId="urn:microsoft.com/office/officeart/2005/8/layout/radial1"/>
    <dgm:cxn modelId="{7166BB4A-E5EA-4AFA-BEBE-5FAA3AFD5CC3}" type="presOf" srcId="{44D73F25-CA67-4FA5-92CA-0E62CD8FB4D4}" destId="{E84C79FF-9EF2-46D6-833F-0EF09E2697E6}" srcOrd="1" destOrd="0" presId="urn:microsoft.com/office/officeart/2005/8/layout/radial1"/>
    <dgm:cxn modelId="{0BA00CC7-B297-4596-872A-9AFE31CCCC98}" srcId="{C7F566B9-8AF9-49FF-A7FD-B6A95AA66BE3}" destId="{8EE305AB-AB86-404C-A853-187AB3A907E4}" srcOrd="0" destOrd="0" parTransId="{DCBD1BDF-A47A-47F9-A7D2-6FC1D6AF6712}" sibTransId="{CBA49604-F2D5-49FD-9637-80BDE1C77B05}"/>
    <dgm:cxn modelId="{823A71E6-B5C0-44CC-81CB-403F1073F417}" type="presOf" srcId="{9FAF67A9-1FCB-4F6E-A93F-4D5C952A315A}" destId="{45FF75B3-7BDF-470F-BCA5-55CE838E21FB}" srcOrd="1" destOrd="0" presId="urn:microsoft.com/office/officeart/2005/8/layout/radial1"/>
    <dgm:cxn modelId="{FAD1A0FC-46A3-408B-8A60-CDC43BD243C4}" type="presOf" srcId="{C7F566B9-8AF9-49FF-A7FD-B6A95AA66BE3}" destId="{CDB86580-581F-4DBB-92F1-F651EA9D1168}" srcOrd="0" destOrd="0" presId="urn:microsoft.com/office/officeart/2005/8/layout/radial1"/>
    <dgm:cxn modelId="{9CAF42C0-CE97-40BD-B740-1B475C842835}" srcId="{8EE305AB-AB86-404C-A853-187AB3A907E4}" destId="{EF212507-F787-434B-9F7C-2B09D84B9F0B}" srcOrd="2" destOrd="0" parTransId="{9FAF67A9-1FCB-4F6E-A93F-4D5C952A315A}" sibTransId="{ACF06FD0-A2DA-4605-A4BE-C20C10B7DD2A}"/>
    <dgm:cxn modelId="{D0E57371-C27D-4C64-88FA-EF47637787B7}" srcId="{8EE305AB-AB86-404C-A853-187AB3A907E4}" destId="{EAE1F2C1-AFDD-4CF1-9FCE-D820A8947D6C}" srcOrd="0" destOrd="0" parTransId="{44D73F25-CA67-4FA5-92CA-0E62CD8FB4D4}" sibTransId="{FADD10C5-D981-4E1E-81FE-396EFF43C9F8}"/>
    <dgm:cxn modelId="{360AEC3D-83C1-4639-977D-12962CBDB9CE}" type="presOf" srcId="{34E0081A-663C-411E-A9EB-6447B611D176}" destId="{5CBC1BD4-5CEC-4953-84EB-D3B7C1F328EC}" srcOrd="0" destOrd="0" presId="urn:microsoft.com/office/officeart/2005/8/layout/radial1"/>
    <dgm:cxn modelId="{A121F96D-D0F8-48ED-8D23-1C6AD73079CC}" type="presOf" srcId="{EAE1F2C1-AFDD-4CF1-9FCE-D820A8947D6C}" destId="{6EC96C9E-4855-4B91-B03C-BE3F531F93CE}" srcOrd="0" destOrd="0" presId="urn:microsoft.com/office/officeart/2005/8/layout/radial1"/>
    <dgm:cxn modelId="{0D95CE55-FF6B-4F81-AE19-37E4140573A3}" type="presOf" srcId="{34E0081A-663C-411E-A9EB-6447B611D176}" destId="{2A9AD493-18DF-42B7-8E1E-A7799D9B1FD9}" srcOrd="1" destOrd="0" presId="urn:microsoft.com/office/officeart/2005/8/layout/radial1"/>
    <dgm:cxn modelId="{3822546C-8505-4109-B214-F560FEEE7F3A}" srcId="{8EE305AB-AB86-404C-A853-187AB3A907E4}" destId="{4A4374A7-F084-4944-852A-744EE5F45CF4}" srcOrd="1" destOrd="0" parTransId="{34E0081A-663C-411E-A9EB-6447B611D176}" sibTransId="{BA38C1AE-BD98-4A69-A0B8-57F0F5E92355}"/>
    <dgm:cxn modelId="{35E2E255-50E1-4A5C-9BDB-919FB25FBA10}" type="presParOf" srcId="{CDB86580-581F-4DBB-92F1-F651EA9D1168}" destId="{4ED07B1B-C423-48CF-958D-3A3807B0840E}" srcOrd="0" destOrd="0" presId="urn:microsoft.com/office/officeart/2005/8/layout/radial1"/>
    <dgm:cxn modelId="{A9C4BE3B-703A-40BE-8EFD-8493465B1ED4}" type="presParOf" srcId="{CDB86580-581F-4DBB-92F1-F651EA9D1168}" destId="{460E453D-92F3-4E76-B697-18ACC2757C2E}" srcOrd="1" destOrd="0" presId="urn:microsoft.com/office/officeart/2005/8/layout/radial1"/>
    <dgm:cxn modelId="{3B317CDD-0D1C-46DA-864E-4D66E00745E8}" type="presParOf" srcId="{460E453D-92F3-4E76-B697-18ACC2757C2E}" destId="{E84C79FF-9EF2-46D6-833F-0EF09E2697E6}" srcOrd="0" destOrd="0" presId="urn:microsoft.com/office/officeart/2005/8/layout/radial1"/>
    <dgm:cxn modelId="{E846E167-2C4F-4710-A330-575619BB84A2}" type="presParOf" srcId="{CDB86580-581F-4DBB-92F1-F651EA9D1168}" destId="{6EC96C9E-4855-4B91-B03C-BE3F531F93CE}" srcOrd="2" destOrd="0" presId="urn:microsoft.com/office/officeart/2005/8/layout/radial1"/>
    <dgm:cxn modelId="{B818365F-DA4F-4C4E-B89C-9F95B7EE4A3A}" type="presParOf" srcId="{CDB86580-581F-4DBB-92F1-F651EA9D1168}" destId="{5CBC1BD4-5CEC-4953-84EB-D3B7C1F328EC}" srcOrd="3" destOrd="0" presId="urn:microsoft.com/office/officeart/2005/8/layout/radial1"/>
    <dgm:cxn modelId="{38A8D40A-9E99-4BD0-A82C-B2C63E0A4AB3}" type="presParOf" srcId="{5CBC1BD4-5CEC-4953-84EB-D3B7C1F328EC}" destId="{2A9AD493-18DF-42B7-8E1E-A7799D9B1FD9}" srcOrd="0" destOrd="0" presId="urn:microsoft.com/office/officeart/2005/8/layout/radial1"/>
    <dgm:cxn modelId="{9D534776-2376-41BD-8F95-E5E2D1FB2C56}" type="presParOf" srcId="{CDB86580-581F-4DBB-92F1-F651EA9D1168}" destId="{B4E149BB-7D7B-4A63-B28D-BC546C6741D3}" srcOrd="4" destOrd="0" presId="urn:microsoft.com/office/officeart/2005/8/layout/radial1"/>
    <dgm:cxn modelId="{8EF9B7D9-4208-4640-AAE2-921E22A64962}" type="presParOf" srcId="{CDB86580-581F-4DBB-92F1-F651EA9D1168}" destId="{17F3475A-D1D1-4EA0-BFE9-6578DF1DA1C8}" srcOrd="5" destOrd="0" presId="urn:microsoft.com/office/officeart/2005/8/layout/radial1"/>
    <dgm:cxn modelId="{1FE251AB-656A-4953-A02E-822A055DD92C}" type="presParOf" srcId="{17F3475A-D1D1-4EA0-BFE9-6578DF1DA1C8}" destId="{45FF75B3-7BDF-470F-BCA5-55CE838E21FB}" srcOrd="0" destOrd="0" presId="urn:microsoft.com/office/officeart/2005/8/layout/radial1"/>
    <dgm:cxn modelId="{6267E976-A10D-42E9-876F-2C1E3D020EFB}" type="presParOf" srcId="{CDB86580-581F-4DBB-92F1-F651EA9D1168}" destId="{666EBE4A-7A86-49AC-8E85-48C827234E07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F367D4-B2FA-4903-9D2B-296EEEBA9815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3AEA526-3F94-4383-BD3B-D536637EE8B1}">
      <dgm:prSet/>
      <dgm:spPr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dgm:spPr>
      <dgm:t>
        <a:bodyPr/>
        <a:lstStyle/>
        <a:p>
          <a:pPr rtl="0"/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БЮДЖЕТ</a:t>
          </a:r>
        </a:p>
        <a:p>
          <a:r>
            <a:rPr lang="ru-RU" b="1" u="sng" dirty="0" err="1" smtClean="0">
              <a:latin typeface="Times New Roman" pitchFamily="18" charset="0"/>
              <a:cs typeface="Times New Roman" pitchFamily="18" charset="0"/>
            </a:rPr>
            <a:t>Солнцевского</a:t>
          </a:r>
          <a:r>
            <a:rPr lang="ru-RU" b="1" u="sng" dirty="0" smtClean="0">
              <a:latin typeface="Times New Roman" pitchFamily="18" charset="0"/>
              <a:cs typeface="Times New Roman" pitchFamily="18" charset="0"/>
            </a:rPr>
            <a:t>  района</a:t>
          </a:r>
          <a:endParaRPr lang="ru-RU" b="1" u="sng" dirty="0">
            <a:latin typeface="Times New Roman" pitchFamily="18" charset="0"/>
            <a:cs typeface="Times New Roman" pitchFamily="18" charset="0"/>
          </a:endParaRPr>
        </a:p>
      </dgm:t>
    </dgm:pt>
    <dgm:pt modelId="{BE49322F-6ECD-4BD4-B18C-767870C14057}" type="parTrans" cxnId="{39AEDD55-1288-478D-92E8-A2DA5DEFDB71}">
      <dgm:prSet/>
      <dgm:spPr/>
      <dgm:t>
        <a:bodyPr/>
        <a:lstStyle/>
        <a:p>
          <a:endParaRPr lang="ru-RU"/>
        </a:p>
      </dgm:t>
    </dgm:pt>
    <dgm:pt modelId="{B0CC3694-0850-4926-A43D-0102BC805386}" type="sibTrans" cxnId="{39AEDD55-1288-478D-92E8-A2DA5DEFDB71}">
      <dgm:prSet/>
      <dgm:spPr/>
      <dgm:t>
        <a:bodyPr/>
        <a:lstStyle/>
        <a:p>
          <a:endParaRPr lang="ru-RU"/>
        </a:p>
      </dgm:t>
    </dgm:pt>
    <dgm:pt modelId="{A053F9FA-E59D-456F-83E0-4DD8705480E5}">
      <dgm:prSet custT="1"/>
      <dgm:spPr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dgm:spPr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Бюджеты муниципальных образований </a:t>
          </a:r>
          <a:r>
            <a:rPr lang="ru-RU" sz="1000" b="1" dirty="0" err="1" smtClean="0">
              <a:latin typeface="Times New Roman" pitchFamily="18" charset="0"/>
              <a:cs typeface="Times New Roman" pitchFamily="18" charset="0"/>
            </a:rPr>
            <a:t>Солнцевского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  района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F18D7510-CDB9-463D-9AD5-6E08BE5623C4}" type="parTrans" cxnId="{D324D905-24D2-476E-9174-335C21A471DE}">
      <dgm:prSet/>
      <dgm:spPr/>
      <dgm:t>
        <a:bodyPr/>
        <a:lstStyle/>
        <a:p>
          <a:endParaRPr lang="ru-RU"/>
        </a:p>
      </dgm:t>
    </dgm:pt>
    <dgm:pt modelId="{B663FDC1-CBC0-49D5-B619-24D3ABD84D78}" type="sibTrans" cxnId="{D324D905-24D2-476E-9174-335C21A471DE}">
      <dgm:prSet/>
      <dgm:spPr/>
      <dgm:t>
        <a:bodyPr/>
        <a:lstStyle/>
        <a:p>
          <a:endParaRPr lang="ru-RU"/>
        </a:p>
      </dgm:t>
    </dgm:pt>
    <dgm:pt modelId="{434EE425-8A41-4CC2-BA69-B1372403549C}" type="pres">
      <dgm:prSet presAssocID="{90F367D4-B2FA-4903-9D2B-296EEEBA981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228442-53E3-461E-826D-D78AF59A5F3B}" type="pres">
      <dgm:prSet presAssocID="{A3AEA526-3F94-4383-BD3B-D536637EE8B1}" presName="hierRoot1" presStyleCnt="0"/>
      <dgm:spPr/>
      <dgm:t>
        <a:bodyPr/>
        <a:lstStyle/>
        <a:p>
          <a:endParaRPr lang="ru-RU"/>
        </a:p>
      </dgm:t>
    </dgm:pt>
    <dgm:pt modelId="{C76DDD1C-5FAA-415E-949B-FA6CE533AC38}" type="pres">
      <dgm:prSet presAssocID="{A3AEA526-3F94-4383-BD3B-D536637EE8B1}" presName="composite" presStyleCnt="0"/>
      <dgm:spPr/>
      <dgm:t>
        <a:bodyPr/>
        <a:lstStyle/>
        <a:p>
          <a:endParaRPr lang="ru-RU"/>
        </a:p>
      </dgm:t>
    </dgm:pt>
    <dgm:pt modelId="{D142D64C-1903-469F-B2EC-87D2E53AA506}" type="pres">
      <dgm:prSet presAssocID="{A3AEA526-3F94-4383-BD3B-D536637EE8B1}" presName="background" presStyleLbl="node0" presStyleIdx="0" presStyleCnt="1"/>
      <dgm:spPr>
        <a:solidFill>
          <a:srgbClr val="993366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/>
        </a:p>
      </dgm:t>
    </dgm:pt>
    <dgm:pt modelId="{90ADFD5C-ED8F-4C27-A847-F2AD289256D3}" type="pres">
      <dgm:prSet presAssocID="{A3AEA526-3F94-4383-BD3B-D536637EE8B1}" presName="text" presStyleLbl="fgAcc0" presStyleIdx="0" presStyleCnt="1" custScaleX="361186" custLinFactNeighborX="-23922" custLinFactNeighborY="9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F5803-4BB4-4948-9C3F-23FB95065C0E}" type="pres">
      <dgm:prSet presAssocID="{A3AEA526-3F94-4383-BD3B-D536637EE8B1}" presName="hierChild2" presStyleCnt="0"/>
      <dgm:spPr/>
      <dgm:t>
        <a:bodyPr/>
        <a:lstStyle/>
        <a:p>
          <a:endParaRPr lang="ru-RU"/>
        </a:p>
      </dgm:t>
    </dgm:pt>
    <dgm:pt modelId="{9CF392DF-95B9-4CAA-9E40-7079A8638599}" type="pres">
      <dgm:prSet presAssocID="{F18D7510-CDB9-463D-9AD5-6E08BE5623C4}" presName="Name10" presStyleLbl="parChTrans1D2" presStyleIdx="0" presStyleCnt="1"/>
      <dgm:spPr/>
      <dgm:t>
        <a:bodyPr/>
        <a:lstStyle/>
        <a:p>
          <a:endParaRPr lang="ru-RU"/>
        </a:p>
      </dgm:t>
    </dgm:pt>
    <dgm:pt modelId="{D28F960C-4BF3-4681-B8BE-84C0AF416ED9}" type="pres">
      <dgm:prSet presAssocID="{A053F9FA-E59D-456F-83E0-4DD8705480E5}" presName="hierRoot2" presStyleCnt="0"/>
      <dgm:spPr/>
      <dgm:t>
        <a:bodyPr/>
        <a:lstStyle/>
        <a:p>
          <a:endParaRPr lang="ru-RU"/>
        </a:p>
      </dgm:t>
    </dgm:pt>
    <dgm:pt modelId="{FDC2FDDF-82DC-4658-B9E8-1831CE7DCA39}" type="pres">
      <dgm:prSet presAssocID="{A053F9FA-E59D-456F-83E0-4DD8705480E5}" presName="composite2" presStyleCnt="0"/>
      <dgm:spPr/>
      <dgm:t>
        <a:bodyPr/>
        <a:lstStyle/>
        <a:p>
          <a:endParaRPr lang="ru-RU"/>
        </a:p>
      </dgm:t>
    </dgm:pt>
    <dgm:pt modelId="{5F529BFB-3CBE-4390-8894-0DA8A8AEFE6E}" type="pres">
      <dgm:prSet presAssocID="{A053F9FA-E59D-456F-83E0-4DD8705480E5}" presName="background2" presStyleLbl="node2" presStyleIdx="0" presStyleCnt="1"/>
      <dgm:spPr>
        <a:solidFill>
          <a:srgbClr val="993366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endParaRPr lang="ru-RU"/>
        </a:p>
      </dgm:t>
    </dgm:pt>
    <dgm:pt modelId="{3C249E1D-1C98-450A-9EF9-435CD0027B99}" type="pres">
      <dgm:prSet presAssocID="{A053F9FA-E59D-456F-83E0-4DD8705480E5}" presName="text2" presStyleLbl="fgAcc2" presStyleIdx="0" presStyleCnt="1" custScaleX="151650" custScaleY="122430" custLinFactNeighborX="11416" custLinFactNeighborY="-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168FB2-5AB7-40B4-AA1B-4673F6B57F90}" type="pres">
      <dgm:prSet presAssocID="{A053F9FA-E59D-456F-83E0-4DD8705480E5}" presName="hierChild3" presStyleCnt="0"/>
      <dgm:spPr/>
      <dgm:t>
        <a:bodyPr/>
        <a:lstStyle/>
        <a:p>
          <a:endParaRPr lang="ru-RU"/>
        </a:p>
      </dgm:t>
    </dgm:pt>
  </dgm:ptLst>
  <dgm:cxnLst>
    <dgm:cxn modelId="{AEB0B0E7-F9DD-4917-81FA-4C9E008C1053}" type="presOf" srcId="{A3AEA526-3F94-4383-BD3B-D536637EE8B1}" destId="{90ADFD5C-ED8F-4C27-A847-F2AD289256D3}" srcOrd="0" destOrd="0" presId="urn:microsoft.com/office/officeart/2005/8/layout/hierarchy1"/>
    <dgm:cxn modelId="{D324D905-24D2-476E-9174-335C21A471DE}" srcId="{A3AEA526-3F94-4383-BD3B-D536637EE8B1}" destId="{A053F9FA-E59D-456F-83E0-4DD8705480E5}" srcOrd="0" destOrd="0" parTransId="{F18D7510-CDB9-463D-9AD5-6E08BE5623C4}" sibTransId="{B663FDC1-CBC0-49D5-B619-24D3ABD84D78}"/>
    <dgm:cxn modelId="{905FA39D-5FC0-4273-AE16-EA5515B42592}" type="presOf" srcId="{F18D7510-CDB9-463D-9AD5-6E08BE5623C4}" destId="{9CF392DF-95B9-4CAA-9E40-7079A8638599}" srcOrd="0" destOrd="0" presId="urn:microsoft.com/office/officeart/2005/8/layout/hierarchy1"/>
    <dgm:cxn modelId="{6D90FEB7-E776-40C6-9E5F-E3F303B6B8CC}" type="presOf" srcId="{90F367D4-B2FA-4903-9D2B-296EEEBA9815}" destId="{434EE425-8A41-4CC2-BA69-B1372403549C}" srcOrd="0" destOrd="0" presId="urn:microsoft.com/office/officeart/2005/8/layout/hierarchy1"/>
    <dgm:cxn modelId="{39AEDD55-1288-478D-92E8-A2DA5DEFDB71}" srcId="{90F367D4-B2FA-4903-9D2B-296EEEBA9815}" destId="{A3AEA526-3F94-4383-BD3B-D536637EE8B1}" srcOrd="0" destOrd="0" parTransId="{BE49322F-6ECD-4BD4-B18C-767870C14057}" sibTransId="{B0CC3694-0850-4926-A43D-0102BC805386}"/>
    <dgm:cxn modelId="{95EBBD77-B854-425A-8659-974760921D62}" type="presOf" srcId="{A053F9FA-E59D-456F-83E0-4DD8705480E5}" destId="{3C249E1D-1C98-450A-9EF9-435CD0027B99}" srcOrd="0" destOrd="0" presId="urn:microsoft.com/office/officeart/2005/8/layout/hierarchy1"/>
    <dgm:cxn modelId="{E6CF619E-4732-4A9B-871C-3D1873380DC2}" type="presParOf" srcId="{434EE425-8A41-4CC2-BA69-B1372403549C}" destId="{18228442-53E3-461E-826D-D78AF59A5F3B}" srcOrd="0" destOrd="0" presId="urn:microsoft.com/office/officeart/2005/8/layout/hierarchy1"/>
    <dgm:cxn modelId="{40878E40-CCF7-4D5B-9A97-8DEC0BB54B88}" type="presParOf" srcId="{18228442-53E3-461E-826D-D78AF59A5F3B}" destId="{C76DDD1C-5FAA-415E-949B-FA6CE533AC38}" srcOrd="0" destOrd="0" presId="urn:microsoft.com/office/officeart/2005/8/layout/hierarchy1"/>
    <dgm:cxn modelId="{7E40C47A-6779-478B-85B1-033391551DBB}" type="presParOf" srcId="{C76DDD1C-5FAA-415E-949B-FA6CE533AC38}" destId="{D142D64C-1903-469F-B2EC-87D2E53AA506}" srcOrd="0" destOrd="0" presId="urn:microsoft.com/office/officeart/2005/8/layout/hierarchy1"/>
    <dgm:cxn modelId="{683DE416-93C4-4CAB-9A72-2CF36DE91C4C}" type="presParOf" srcId="{C76DDD1C-5FAA-415E-949B-FA6CE533AC38}" destId="{90ADFD5C-ED8F-4C27-A847-F2AD289256D3}" srcOrd="1" destOrd="0" presId="urn:microsoft.com/office/officeart/2005/8/layout/hierarchy1"/>
    <dgm:cxn modelId="{CE9EBF0F-8B1E-42D2-9976-C0DC584E41D8}" type="presParOf" srcId="{18228442-53E3-461E-826D-D78AF59A5F3B}" destId="{95CF5803-4BB4-4948-9C3F-23FB95065C0E}" srcOrd="1" destOrd="0" presId="urn:microsoft.com/office/officeart/2005/8/layout/hierarchy1"/>
    <dgm:cxn modelId="{CAC5D848-AE13-4AC1-84E9-8F627E69FA0A}" type="presParOf" srcId="{95CF5803-4BB4-4948-9C3F-23FB95065C0E}" destId="{9CF392DF-95B9-4CAA-9E40-7079A8638599}" srcOrd="0" destOrd="0" presId="urn:microsoft.com/office/officeart/2005/8/layout/hierarchy1"/>
    <dgm:cxn modelId="{3B397008-A1EA-4180-9FD9-0073A7D13ED1}" type="presParOf" srcId="{95CF5803-4BB4-4948-9C3F-23FB95065C0E}" destId="{D28F960C-4BF3-4681-B8BE-84C0AF416ED9}" srcOrd="1" destOrd="0" presId="urn:microsoft.com/office/officeart/2005/8/layout/hierarchy1"/>
    <dgm:cxn modelId="{07A20070-2BA4-4253-A1E2-A608850F23A0}" type="presParOf" srcId="{D28F960C-4BF3-4681-B8BE-84C0AF416ED9}" destId="{FDC2FDDF-82DC-4658-B9E8-1831CE7DCA39}" srcOrd="0" destOrd="0" presId="urn:microsoft.com/office/officeart/2005/8/layout/hierarchy1"/>
    <dgm:cxn modelId="{EE0F2E3F-CC25-4DDD-BCAC-131489BD0804}" type="presParOf" srcId="{FDC2FDDF-82DC-4658-B9E8-1831CE7DCA39}" destId="{5F529BFB-3CBE-4390-8894-0DA8A8AEFE6E}" srcOrd="0" destOrd="0" presId="urn:microsoft.com/office/officeart/2005/8/layout/hierarchy1"/>
    <dgm:cxn modelId="{7ACB0A1F-54E5-44D6-894F-4F84B720746E}" type="presParOf" srcId="{FDC2FDDF-82DC-4658-B9E8-1831CE7DCA39}" destId="{3C249E1D-1C98-450A-9EF9-435CD0027B99}" srcOrd="1" destOrd="0" presId="urn:microsoft.com/office/officeart/2005/8/layout/hierarchy1"/>
    <dgm:cxn modelId="{3659FC0D-9E38-42BC-AF19-11DDD1BA5CF9}" type="presParOf" srcId="{D28F960C-4BF3-4681-B8BE-84C0AF416ED9}" destId="{09168FB2-5AB7-40B4-AA1B-4673F6B57F90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5F6C19-6394-4154-B238-C9BDCB4AECC2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13B7D9D-BAAE-4CBA-B738-247913D7E8B6}">
      <dgm:prSet custT="1"/>
      <dgm:spPr/>
      <dgm:t>
        <a:bodyPr/>
        <a:lstStyle/>
        <a:p>
          <a:pPr rtl="0"/>
          <a:endParaRPr lang="ru-RU" sz="20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6B959186-D2AA-4726-81F2-E6F07D105BBD}" type="parTrans" cxnId="{2929996B-1437-42D4-8741-78CB952EF6B7}">
      <dgm:prSet/>
      <dgm:spPr/>
      <dgm:t>
        <a:bodyPr/>
        <a:lstStyle/>
        <a:p>
          <a:endParaRPr lang="ru-RU"/>
        </a:p>
      </dgm:t>
    </dgm:pt>
    <dgm:pt modelId="{2F4899FD-3364-4C36-86C1-E210841408BA}" type="sibTrans" cxnId="{2929996B-1437-42D4-8741-78CB952EF6B7}">
      <dgm:prSet/>
      <dgm:spPr/>
      <dgm:t>
        <a:bodyPr/>
        <a:lstStyle/>
        <a:p>
          <a:endParaRPr lang="ru-RU"/>
        </a:p>
      </dgm:t>
    </dgm:pt>
    <dgm:pt modelId="{438D52BD-3991-4B3D-B645-F1158F21E06A}">
      <dgm:prSet custT="1"/>
      <dgm:spPr/>
      <dgm:t>
        <a:bodyPr/>
        <a:lstStyle/>
        <a:p>
          <a:pPr rtl="0"/>
          <a:endParaRPr lang="ru-RU" sz="20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866204FB-5E0C-46FB-AA81-BF6F5CB42BDD}" type="parTrans" cxnId="{7A76EC57-58A2-4064-A02C-98A2F24BF003}">
      <dgm:prSet/>
      <dgm:spPr/>
      <dgm:t>
        <a:bodyPr/>
        <a:lstStyle/>
        <a:p>
          <a:endParaRPr lang="ru-RU"/>
        </a:p>
      </dgm:t>
    </dgm:pt>
    <dgm:pt modelId="{5C625A80-FDDB-4C2E-9C09-A752F49A5098}" type="sibTrans" cxnId="{7A76EC57-58A2-4064-A02C-98A2F24BF003}">
      <dgm:prSet/>
      <dgm:spPr/>
      <dgm:t>
        <a:bodyPr/>
        <a:lstStyle/>
        <a:p>
          <a:endParaRPr lang="ru-RU"/>
        </a:p>
      </dgm:t>
    </dgm:pt>
    <dgm:pt modelId="{8015D8C6-6F5C-416D-B135-977AFCA48692}">
      <dgm:prSet custT="1"/>
      <dgm:spPr/>
      <dgm:t>
        <a:bodyPr/>
        <a:lstStyle/>
        <a:p>
          <a:pPr rtl="0"/>
          <a:endParaRPr lang="ru-RU" sz="1200" b="0" i="0" baseline="0" dirty="0" smtClean="0">
            <a:latin typeface="Times New Roman" pitchFamily="18" charset="0"/>
            <a:cs typeface="Times New Roman" pitchFamily="18" charset="0"/>
          </a:endParaRPr>
        </a:p>
        <a:p>
          <a:pPr rtl="0"/>
          <a:endParaRPr lang="ru-RU" sz="12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FB649DE3-03E2-4936-ABC8-145399A5366C}" type="parTrans" cxnId="{E31B793F-2F12-4030-A728-AA67BF666266}">
      <dgm:prSet/>
      <dgm:spPr/>
      <dgm:t>
        <a:bodyPr/>
        <a:lstStyle/>
        <a:p>
          <a:endParaRPr lang="ru-RU"/>
        </a:p>
      </dgm:t>
    </dgm:pt>
    <dgm:pt modelId="{CF895C54-A30A-421F-BD2E-C9B127823C9E}" type="sibTrans" cxnId="{E31B793F-2F12-4030-A728-AA67BF666266}">
      <dgm:prSet/>
      <dgm:spPr/>
      <dgm:t>
        <a:bodyPr/>
        <a:lstStyle/>
        <a:p>
          <a:endParaRPr lang="ru-RU"/>
        </a:p>
      </dgm:t>
    </dgm:pt>
    <dgm:pt modelId="{244C9C7E-E741-4A27-9603-478B808C6FF7}">
      <dgm:prSet custT="1"/>
      <dgm:spPr/>
      <dgm:t>
        <a:bodyPr/>
        <a:lstStyle/>
        <a:p>
          <a:pPr rtl="0"/>
          <a:endParaRPr lang="ru-RU" sz="2000" b="0" i="0" baseline="0" dirty="0">
            <a:latin typeface="Times New Roman" pitchFamily="18" charset="0"/>
            <a:cs typeface="Times New Roman" pitchFamily="18" charset="0"/>
          </a:endParaRPr>
        </a:p>
      </dgm:t>
    </dgm:pt>
    <dgm:pt modelId="{C8CB9483-1023-427C-B047-4A21A6C67E65}" type="parTrans" cxnId="{9E89C57C-FC24-47F3-9ABC-973704313F71}">
      <dgm:prSet/>
      <dgm:spPr/>
      <dgm:t>
        <a:bodyPr/>
        <a:lstStyle/>
        <a:p>
          <a:endParaRPr lang="ru-RU"/>
        </a:p>
      </dgm:t>
    </dgm:pt>
    <dgm:pt modelId="{B8E01AFA-D95C-4568-98BB-C4946C1CCEAE}" type="sibTrans" cxnId="{9E89C57C-FC24-47F3-9ABC-973704313F71}">
      <dgm:prSet/>
      <dgm:spPr/>
      <dgm:t>
        <a:bodyPr/>
        <a:lstStyle/>
        <a:p>
          <a:endParaRPr lang="ru-RU"/>
        </a:p>
      </dgm:t>
    </dgm:pt>
    <dgm:pt modelId="{6AF90CDA-CAED-40BC-8E57-565CD8A34FD1}" type="pres">
      <dgm:prSet presAssocID="{4F5F6C19-6394-4154-B238-C9BDCB4AEC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B562D8-758A-4A81-84A1-DA2C73E2FD49}" type="pres">
      <dgm:prSet presAssocID="{513B7D9D-BAAE-4CBA-B738-247913D7E8B6}" presName="linNode" presStyleCnt="0"/>
      <dgm:spPr/>
      <dgm:t>
        <a:bodyPr/>
        <a:lstStyle/>
        <a:p>
          <a:endParaRPr lang="ru-RU"/>
        </a:p>
      </dgm:t>
    </dgm:pt>
    <dgm:pt modelId="{93670709-4DCE-4998-8825-663D39B7A07C}" type="pres">
      <dgm:prSet presAssocID="{513B7D9D-BAAE-4CBA-B738-247913D7E8B6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D3CD5-74BC-4685-A298-AF3C332ED8AE}" type="pres">
      <dgm:prSet presAssocID="{2F4899FD-3364-4C36-86C1-E210841408BA}" presName="sp" presStyleCnt="0"/>
      <dgm:spPr/>
      <dgm:t>
        <a:bodyPr/>
        <a:lstStyle/>
        <a:p>
          <a:endParaRPr lang="ru-RU"/>
        </a:p>
      </dgm:t>
    </dgm:pt>
    <dgm:pt modelId="{E40368F5-7B60-450B-B50C-77CEFE7E383C}" type="pres">
      <dgm:prSet presAssocID="{438D52BD-3991-4B3D-B645-F1158F21E06A}" presName="linNode" presStyleCnt="0"/>
      <dgm:spPr/>
      <dgm:t>
        <a:bodyPr/>
        <a:lstStyle/>
        <a:p>
          <a:endParaRPr lang="ru-RU"/>
        </a:p>
      </dgm:t>
    </dgm:pt>
    <dgm:pt modelId="{45FA480D-FE2A-4F3F-A62F-D0DB8B6069BC}" type="pres">
      <dgm:prSet presAssocID="{438D52BD-3991-4B3D-B645-F1158F21E06A}" presName="parentText" presStyleLbl="node1" presStyleIdx="1" presStyleCnt="4" custScaleX="276377" custLinFactNeighborX="9283" custLinFactNeighborY="-12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314B4-67DF-488A-967B-341CFDC9CF78}" type="pres">
      <dgm:prSet presAssocID="{5C625A80-FDDB-4C2E-9C09-A752F49A5098}" presName="sp" presStyleCnt="0"/>
      <dgm:spPr/>
      <dgm:t>
        <a:bodyPr/>
        <a:lstStyle/>
        <a:p>
          <a:endParaRPr lang="ru-RU"/>
        </a:p>
      </dgm:t>
    </dgm:pt>
    <dgm:pt modelId="{80E2A7A7-AAED-41A4-B3A8-0DE2F82A24E0}" type="pres">
      <dgm:prSet presAssocID="{8015D8C6-6F5C-416D-B135-977AFCA48692}" presName="linNode" presStyleCnt="0"/>
      <dgm:spPr/>
      <dgm:t>
        <a:bodyPr/>
        <a:lstStyle/>
        <a:p>
          <a:endParaRPr lang="ru-RU"/>
        </a:p>
      </dgm:t>
    </dgm:pt>
    <dgm:pt modelId="{4254B74D-25A9-42EE-9723-6EFCCEAED5F4}" type="pres">
      <dgm:prSet presAssocID="{8015D8C6-6F5C-416D-B135-977AFCA48692}" presName="parentText" presStyleLbl="node1" presStyleIdx="2" presStyleCnt="4" custScaleX="277778" custLinFactNeighborX="3769" custLinFactNeighborY="37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1C32A-1571-4DD6-B4BF-0206BF40D747}" type="pres">
      <dgm:prSet presAssocID="{CF895C54-A30A-421F-BD2E-C9B127823C9E}" presName="sp" presStyleCnt="0"/>
      <dgm:spPr/>
      <dgm:t>
        <a:bodyPr/>
        <a:lstStyle/>
        <a:p>
          <a:endParaRPr lang="ru-RU"/>
        </a:p>
      </dgm:t>
    </dgm:pt>
    <dgm:pt modelId="{28278D6E-A0BA-4EDD-A1BD-0A8AF2A45FA8}" type="pres">
      <dgm:prSet presAssocID="{244C9C7E-E741-4A27-9603-478B808C6FF7}" presName="linNode" presStyleCnt="0"/>
      <dgm:spPr/>
      <dgm:t>
        <a:bodyPr/>
        <a:lstStyle/>
        <a:p>
          <a:endParaRPr lang="ru-RU"/>
        </a:p>
      </dgm:t>
    </dgm:pt>
    <dgm:pt modelId="{3E2493E8-8326-4BD6-9581-8401FA8745AA}" type="pres">
      <dgm:prSet presAssocID="{244C9C7E-E741-4A27-9603-478B808C6FF7}" presName="parentText" presStyleLbl="node1" presStyleIdx="3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9C57C-FC24-47F3-9ABC-973704313F71}" srcId="{4F5F6C19-6394-4154-B238-C9BDCB4AECC2}" destId="{244C9C7E-E741-4A27-9603-478B808C6FF7}" srcOrd="3" destOrd="0" parTransId="{C8CB9483-1023-427C-B047-4A21A6C67E65}" sibTransId="{B8E01AFA-D95C-4568-98BB-C4946C1CCEAE}"/>
    <dgm:cxn modelId="{0F50087A-698E-4F78-8ED2-039EFEE397C4}" type="presOf" srcId="{4F5F6C19-6394-4154-B238-C9BDCB4AECC2}" destId="{6AF90CDA-CAED-40BC-8E57-565CD8A34FD1}" srcOrd="0" destOrd="0" presId="urn:microsoft.com/office/officeart/2005/8/layout/vList5"/>
    <dgm:cxn modelId="{6DC4269A-62A0-4A03-94EF-BA28EF277461}" type="presOf" srcId="{244C9C7E-E741-4A27-9603-478B808C6FF7}" destId="{3E2493E8-8326-4BD6-9581-8401FA8745AA}" srcOrd="0" destOrd="0" presId="urn:microsoft.com/office/officeart/2005/8/layout/vList5"/>
    <dgm:cxn modelId="{25CBEE0C-F157-43D1-8A58-C3046145C4F8}" type="presOf" srcId="{8015D8C6-6F5C-416D-B135-977AFCA48692}" destId="{4254B74D-25A9-42EE-9723-6EFCCEAED5F4}" srcOrd="0" destOrd="0" presId="urn:microsoft.com/office/officeart/2005/8/layout/vList5"/>
    <dgm:cxn modelId="{EBDDD985-2F3C-4121-8EC5-384C5E299308}" type="presOf" srcId="{513B7D9D-BAAE-4CBA-B738-247913D7E8B6}" destId="{93670709-4DCE-4998-8825-663D39B7A07C}" srcOrd="0" destOrd="0" presId="urn:microsoft.com/office/officeart/2005/8/layout/vList5"/>
    <dgm:cxn modelId="{E31B793F-2F12-4030-A728-AA67BF666266}" srcId="{4F5F6C19-6394-4154-B238-C9BDCB4AECC2}" destId="{8015D8C6-6F5C-416D-B135-977AFCA48692}" srcOrd="2" destOrd="0" parTransId="{FB649DE3-03E2-4936-ABC8-145399A5366C}" sibTransId="{CF895C54-A30A-421F-BD2E-C9B127823C9E}"/>
    <dgm:cxn modelId="{C3339928-5016-41BA-B913-73810192DF8F}" type="presOf" srcId="{438D52BD-3991-4B3D-B645-F1158F21E06A}" destId="{45FA480D-FE2A-4F3F-A62F-D0DB8B6069BC}" srcOrd="0" destOrd="0" presId="urn:microsoft.com/office/officeart/2005/8/layout/vList5"/>
    <dgm:cxn modelId="{2929996B-1437-42D4-8741-78CB952EF6B7}" srcId="{4F5F6C19-6394-4154-B238-C9BDCB4AECC2}" destId="{513B7D9D-BAAE-4CBA-B738-247913D7E8B6}" srcOrd="0" destOrd="0" parTransId="{6B959186-D2AA-4726-81F2-E6F07D105BBD}" sibTransId="{2F4899FD-3364-4C36-86C1-E210841408BA}"/>
    <dgm:cxn modelId="{7A76EC57-58A2-4064-A02C-98A2F24BF003}" srcId="{4F5F6C19-6394-4154-B238-C9BDCB4AECC2}" destId="{438D52BD-3991-4B3D-B645-F1158F21E06A}" srcOrd="1" destOrd="0" parTransId="{866204FB-5E0C-46FB-AA81-BF6F5CB42BDD}" sibTransId="{5C625A80-FDDB-4C2E-9C09-A752F49A5098}"/>
    <dgm:cxn modelId="{21F3B6FF-0A31-4F66-8348-E1A4462C9325}" type="presParOf" srcId="{6AF90CDA-CAED-40BC-8E57-565CD8A34FD1}" destId="{E4B562D8-758A-4A81-84A1-DA2C73E2FD49}" srcOrd="0" destOrd="0" presId="urn:microsoft.com/office/officeart/2005/8/layout/vList5"/>
    <dgm:cxn modelId="{FD37A076-1439-4BAF-89B4-43272F39DAD8}" type="presParOf" srcId="{E4B562D8-758A-4A81-84A1-DA2C73E2FD49}" destId="{93670709-4DCE-4998-8825-663D39B7A07C}" srcOrd="0" destOrd="0" presId="urn:microsoft.com/office/officeart/2005/8/layout/vList5"/>
    <dgm:cxn modelId="{E1F9C824-97EA-4528-9B21-24B5019F500B}" type="presParOf" srcId="{6AF90CDA-CAED-40BC-8E57-565CD8A34FD1}" destId="{6D1D3CD5-74BC-4685-A298-AF3C332ED8AE}" srcOrd="1" destOrd="0" presId="urn:microsoft.com/office/officeart/2005/8/layout/vList5"/>
    <dgm:cxn modelId="{2795BCC6-86C8-408D-B4A7-D752D30132F4}" type="presParOf" srcId="{6AF90CDA-CAED-40BC-8E57-565CD8A34FD1}" destId="{E40368F5-7B60-450B-B50C-77CEFE7E383C}" srcOrd="2" destOrd="0" presId="urn:microsoft.com/office/officeart/2005/8/layout/vList5"/>
    <dgm:cxn modelId="{E9C17690-2DCE-4F82-AD51-C003908F5A5C}" type="presParOf" srcId="{E40368F5-7B60-450B-B50C-77CEFE7E383C}" destId="{45FA480D-FE2A-4F3F-A62F-D0DB8B6069BC}" srcOrd="0" destOrd="0" presId="urn:microsoft.com/office/officeart/2005/8/layout/vList5"/>
    <dgm:cxn modelId="{4CA0D77A-8DDD-4CB6-9D7E-FD0DF67C23E3}" type="presParOf" srcId="{6AF90CDA-CAED-40BC-8E57-565CD8A34FD1}" destId="{820314B4-67DF-488A-967B-341CFDC9CF78}" srcOrd="3" destOrd="0" presId="urn:microsoft.com/office/officeart/2005/8/layout/vList5"/>
    <dgm:cxn modelId="{E5944C52-3567-496C-8794-251A7879F1F3}" type="presParOf" srcId="{6AF90CDA-CAED-40BC-8E57-565CD8A34FD1}" destId="{80E2A7A7-AAED-41A4-B3A8-0DE2F82A24E0}" srcOrd="4" destOrd="0" presId="urn:microsoft.com/office/officeart/2005/8/layout/vList5"/>
    <dgm:cxn modelId="{15C11549-05CF-4568-9047-1FFC9E98F5D3}" type="presParOf" srcId="{80E2A7A7-AAED-41A4-B3A8-0DE2F82A24E0}" destId="{4254B74D-25A9-42EE-9723-6EFCCEAED5F4}" srcOrd="0" destOrd="0" presId="urn:microsoft.com/office/officeart/2005/8/layout/vList5"/>
    <dgm:cxn modelId="{5FE0A1A1-3121-42EB-9EC2-46B142B3C259}" type="presParOf" srcId="{6AF90CDA-CAED-40BC-8E57-565CD8A34FD1}" destId="{C531C32A-1571-4DD6-B4BF-0206BF40D747}" srcOrd="5" destOrd="0" presId="urn:microsoft.com/office/officeart/2005/8/layout/vList5"/>
    <dgm:cxn modelId="{6A4BF2AA-748B-4BED-8A9B-F7920C74898D}" type="presParOf" srcId="{6AF90CDA-CAED-40BC-8E57-565CD8A34FD1}" destId="{28278D6E-A0BA-4EDD-A1BD-0A8AF2A45FA8}" srcOrd="6" destOrd="0" presId="urn:microsoft.com/office/officeart/2005/8/layout/vList5"/>
    <dgm:cxn modelId="{6B1A186E-24B1-4A1E-B69F-2AD70A326EB2}" type="presParOf" srcId="{28278D6E-A0BA-4EDD-A1BD-0A8AF2A45FA8}" destId="{3E2493E8-8326-4BD6-9581-8401FA8745AA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F392DF-95B9-4CAA-9E40-7079A8638599}">
      <dsp:nvSpPr>
        <dsp:cNvPr id="0" name=""/>
        <dsp:cNvSpPr/>
      </dsp:nvSpPr>
      <dsp:spPr>
        <a:xfrm>
          <a:off x="3693148" y="631570"/>
          <a:ext cx="320431" cy="197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12"/>
              </a:lnTo>
              <a:lnTo>
                <a:pt x="320431" y="113712"/>
              </a:lnTo>
              <a:lnTo>
                <a:pt x="320431" y="1977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2D64C-1903-469F-B2EC-87D2E53AA506}">
      <dsp:nvSpPr>
        <dsp:cNvPr id="0" name=""/>
        <dsp:cNvSpPr/>
      </dsp:nvSpPr>
      <dsp:spPr>
        <a:xfrm>
          <a:off x="2055598" y="55775"/>
          <a:ext cx="3275100" cy="575794"/>
        </a:xfrm>
        <a:prstGeom prst="roundRect">
          <a:avLst>
            <a:gd name="adj" fmla="val 10000"/>
          </a:avLst>
        </a:prstGeom>
        <a:solidFill>
          <a:srgbClr val="993366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ADFD5C-ED8F-4C27-A847-F2AD289256D3}">
      <dsp:nvSpPr>
        <dsp:cNvPr id="0" name=""/>
        <dsp:cNvSpPr/>
      </dsp:nvSpPr>
      <dsp:spPr>
        <a:xfrm>
          <a:off x="2156349" y="151489"/>
          <a:ext cx="3275100" cy="575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БЮДЖЕТ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u="sng" kern="1200" dirty="0" smtClean="0">
              <a:latin typeface="Times New Roman" pitchFamily="18" charset="0"/>
              <a:cs typeface="Times New Roman" pitchFamily="18" charset="0"/>
            </a:rPr>
            <a:t>КУРСКОЙ ОБЛАСТИ</a:t>
          </a:r>
          <a:endParaRPr lang="ru-RU" sz="13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6349" y="151489"/>
        <a:ext cx="3275100" cy="575794"/>
      </dsp:txXfrm>
    </dsp:sp>
    <dsp:sp modelId="{5F529BFB-3CBE-4390-8894-0DA8A8AEFE6E}">
      <dsp:nvSpPr>
        <dsp:cNvPr id="0" name=""/>
        <dsp:cNvSpPr/>
      </dsp:nvSpPr>
      <dsp:spPr>
        <a:xfrm>
          <a:off x="3326027" y="829283"/>
          <a:ext cx="1375106" cy="575794"/>
        </a:xfrm>
        <a:prstGeom prst="roundRect">
          <a:avLst>
            <a:gd name="adj" fmla="val 10000"/>
          </a:avLst>
        </a:prstGeom>
        <a:solidFill>
          <a:srgbClr val="993366"/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249E1D-1C98-450A-9EF9-435CD0027B99}">
      <dsp:nvSpPr>
        <dsp:cNvPr id="0" name=""/>
        <dsp:cNvSpPr/>
      </dsp:nvSpPr>
      <dsp:spPr>
        <a:xfrm>
          <a:off x="3426779" y="924997"/>
          <a:ext cx="1375106" cy="575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Бюджеты муниципальных образований Курской области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6779" y="924997"/>
        <a:ext cx="1375106" cy="57579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70709-4DCE-4998-8825-663D39B7A07C}">
      <dsp:nvSpPr>
        <dsp:cNvPr id="0" name=""/>
        <dsp:cNvSpPr/>
      </dsp:nvSpPr>
      <dsp:spPr>
        <a:xfrm>
          <a:off x="1370" y="2306"/>
          <a:ext cx="2805571" cy="11093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- областной бюджет</a:t>
          </a:r>
          <a:endParaRPr lang="ru-RU" sz="20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70" y="2306"/>
        <a:ext cx="2805571" cy="1109373"/>
      </dsp:txXfrm>
    </dsp:sp>
    <dsp:sp modelId="{45FA480D-FE2A-4F3F-A62F-D0DB8B6069BC}">
      <dsp:nvSpPr>
        <dsp:cNvPr id="0" name=""/>
        <dsp:cNvSpPr/>
      </dsp:nvSpPr>
      <dsp:spPr>
        <a:xfrm>
          <a:off x="1370" y="1167148"/>
          <a:ext cx="2794150" cy="1109373"/>
        </a:xfrm>
        <a:prstGeom prst="roundRect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tint val="35000"/>
                <a:satMod val="260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tint val="38000"/>
                <a:satMod val="260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tint val="55000"/>
                <a:satMod val="25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- местные бюджеты</a:t>
          </a:r>
          <a:endParaRPr lang="ru-RU" sz="20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70" y="1167148"/>
        <a:ext cx="2794150" cy="1109373"/>
      </dsp:txXfrm>
    </dsp:sp>
    <dsp:sp modelId="{4254B74D-25A9-42EE-9723-6EFCCEAED5F4}">
      <dsp:nvSpPr>
        <dsp:cNvPr id="0" name=""/>
        <dsp:cNvSpPr/>
      </dsp:nvSpPr>
      <dsp:spPr>
        <a:xfrm>
          <a:off x="2740" y="2374079"/>
          <a:ext cx="2805571" cy="1109373"/>
        </a:xfrm>
        <a:prstGeom prst="roundRect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tint val="35000"/>
                <a:satMod val="260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tint val="38000"/>
                <a:satMod val="260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tint val="55000"/>
                <a:satMod val="25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baseline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-юридические лица и индивидуальные предприниматели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740" y="2374079"/>
        <a:ext cx="2805571" cy="1109373"/>
      </dsp:txXfrm>
    </dsp:sp>
    <dsp:sp modelId="{3E2493E8-8326-4BD6-9581-8401FA8745AA}">
      <dsp:nvSpPr>
        <dsp:cNvPr id="0" name=""/>
        <dsp:cNvSpPr/>
      </dsp:nvSpPr>
      <dsp:spPr>
        <a:xfrm>
          <a:off x="1370" y="3496832"/>
          <a:ext cx="2805571" cy="1109373"/>
        </a:xfrm>
        <a:prstGeom prst="round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tint val="35000"/>
                <a:satMod val="260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tint val="38000"/>
                <a:satMod val="260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tint val="55000"/>
                <a:satMod val="25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latin typeface="Times New Roman" pitchFamily="18" charset="0"/>
              <a:cs typeface="Times New Roman" pitchFamily="18" charset="0"/>
            </a:rPr>
            <a:t>- граждане Курской области</a:t>
          </a:r>
          <a:endParaRPr lang="ru-RU" sz="2000" b="0" i="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370" y="3496832"/>
        <a:ext cx="2805571" cy="110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3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3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31322AC-13A9-4115-BB9D-EBBF6F070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3" y="0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6125"/>
            <a:ext cx="5387975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3" y="4727103"/>
            <a:ext cx="5487041" cy="44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3" y="9447846"/>
            <a:ext cx="2972548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7" tIns="45914" rIns="91827" bIns="459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DB5B7E5-A67B-4676-82D0-22E29C846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3952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7905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1858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581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1977109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72530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67952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63374" algn="l" defTabSz="79084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6B73E-FF88-4815-A6D7-FD3F4BB2DF2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>
              <a:defRPr/>
            </a:pPr>
            <a:fld id="{01F27878-D8C4-4044-B99C-469BDC50CB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FE536-51B5-4993-BE71-7CB2C10ABF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D8999-86EC-4F4C-B6E9-14A3CF66C9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4856"/>
            <a:ext cx="89154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2" y="1600876"/>
            <a:ext cx="89154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D71F-D48A-4708-A4C2-C473B4D8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4856"/>
            <a:ext cx="89154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2" y="1600876"/>
            <a:ext cx="8915400" cy="452507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D2EA-3614-4E70-B9D8-DAAB4A43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4856"/>
            <a:ext cx="8915400" cy="11423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4" y="1600876"/>
            <a:ext cx="4387980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2722" y="1600876"/>
            <a:ext cx="4387982" cy="45250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20C8-49F0-415A-89FB-DC5E6C6C6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95300" y="1600201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0F795-6DF9-4D92-9C3D-6BB881D0EFC1}" type="datetimeFigureOut">
              <a:rPr lang="ru-RU"/>
              <a:pPr>
                <a:defRPr/>
              </a:pPr>
              <a:t>27.11.2019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E67F-B110-4AA6-8AFF-9E8C89A4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>
              <a:defRPr/>
            </a:pPr>
            <a:fld id="{1936E6DE-5DE9-4A07-ABBF-002F716A40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02B3-C55A-4A84-93AE-3F8B8389B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9860F-81A2-4F1E-9CCC-32540E129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459A622-C7CB-414E-9B2E-3B569F1354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F6947A8-C9E9-4740-AF00-91A8D5315A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63D81B-EF11-4337-9FFF-3C1CA8573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3" r:id="rId12"/>
    <p:sldLayoutId id="2147483794" r:id="rId13"/>
    <p:sldLayoutId id="2147483796" r:id="rId14"/>
    <p:sldLayoutId id="2147483798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5.jpeg"/><Relationship Id="rId10" Type="http://schemas.microsoft.com/office/2007/relationships/diagramDrawing" Target="../diagrams/drawing3.xml"/><Relationship Id="rId4" Type="http://schemas.openxmlformats.org/officeDocument/2006/relationships/image" Target="../media/image24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solnr.rkursk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F9E42F09B863E38EBCE8F4CCF5694EBE247709AFE9E2B0AD88EAF1550h2J2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92562" y="2"/>
            <a:ext cx="98471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60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73" y="980729"/>
            <a:ext cx="9433048" cy="105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0838" lvl="0" indent="-350838" defTabSz="936382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200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 решению Представительного Собрания </a:t>
            </a:r>
            <a:r>
              <a:rPr lang="ru-RU" sz="1200" i="1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Солнцевского</a:t>
            </a:r>
            <a:r>
              <a:rPr lang="ru-RU" sz="1200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района Курской области</a:t>
            </a:r>
            <a:r>
              <a:rPr lang="ru-RU" sz="1200" i="1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«Об бюджете муниципального  района «</a:t>
            </a:r>
            <a:r>
              <a:rPr lang="ru-RU" sz="1200" i="1" kern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Солнцевский</a:t>
            </a:r>
            <a:r>
              <a:rPr lang="ru-RU" sz="1200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район» Курской области на 2019 год и на плановый период 2020 и 2021  годов» от 24.12.2018г №25/4</a:t>
            </a:r>
          </a:p>
          <a:p>
            <a:endParaRPr lang="ru-RU" dirty="0"/>
          </a:p>
        </p:txBody>
      </p:sp>
      <p:pic>
        <p:nvPicPr>
          <p:cNvPr id="19" name="Рисунок 18" descr="IMG_412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344" y="1700809"/>
            <a:ext cx="1440160" cy="19175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 descr="IMG_4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0833" y="5157195"/>
            <a:ext cx="2356656" cy="14865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Рисунок 21" descr="kurskaya_co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30" y="3789042"/>
            <a:ext cx="1500198" cy="1269997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3" name="Picture 14" descr="RUS_35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714752"/>
            <a:ext cx="350122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11166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092" y="1643050"/>
            <a:ext cx="214314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1\Documents\Кузьминов А.Н\ДОКУМЕНТЫ\Кузьминов А.Н\ФОТО РАБОТА\ООО ПРАВДА\P11902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68" y="3714752"/>
            <a:ext cx="298607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IMG_64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38422" y="1643050"/>
            <a:ext cx="47863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116632"/>
            <a:ext cx="1945369" cy="1700808"/>
          </a:xfrm>
          <a:prstGeom prst="rect">
            <a:avLst/>
          </a:prstGeom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2636912"/>
            <a:ext cx="8769424" cy="360040"/>
          </a:xfrm>
          <a:noFill/>
        </p:spPr>
        <p:txBody>
          <a:bodyPr>
            <a:normAutofit fontScale="90000"/>
          </a:bodyPr>
          <a:lstStyle/>
          <a:p>
            <a:pPr lvl="0" algn="ctr" defTabSz="936382" eaLnBrk="1" hangingPunct="1">
              <a:lnSpc>
                <a:spcPct val="85000"/>
              </a:lnSpc>
              <a:defRPr/>
            </a:pPr>
            <a: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34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</a:rPr>
              <a:t/>
            </a:r>
            <a:br>
              <a:rPr lang="ru-RU" sz="34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3600" dirty="0" smtClean="0">
                <a:solidFill>
                  <a:srgbClr val="003366"/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rgbClr val="003366"/>
                </a:solidFill>
                <a:latin typeface="Times New Roman" pitchFamily="18" charset="0"/>
              </a:rPr>
            </a:br>
            <a: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br>
              <a:rPr lang="ru-RU" sz="3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ru-RU" sz="20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75736" name="Group 280"/>
          <p:cNvGraphicFramePr>
            <a:graphicFrameLocks noGrp="1"/>
          </p:cNvGraphicFramePr>
          <p:nvPr>
            <p:ph type="tbl" idx="1"/>
          </p:nvPr>
        </p:nvGraphicFramePr>
        <p:xfrm>
          <a:off x="272480" y="1332874"/>
          <a:ext cx="8568951" cy="51513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29725"/>
                <a:gridCol w="1635789"/>
                <a:gridCol w="1808399"/>
                <a:gridCol w="1895038"/>
              </a:tblGrid>
              <a:tr h="55346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38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38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2021 год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38999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992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ДОХОДЫ, ВСЕГО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324 168,6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293 260,5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293 620,5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992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из них: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92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117 087,4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126 911,6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128 750,8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3992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207 081,1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166 348,9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164 869,7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7781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324 068,6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293 260,5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293 620,5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08719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ДЕФИЦИТ (–)/ ПРОФИЦИТ (+)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4848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Верхний предел государственного долга на 01.01.2020, 01.01.2021, 01.01.2022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4848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9058" marR="99058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-61911" y="4771439"/>
            <a:ext cx="189165" cy="38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36" tIns="46818" rIns="93636" bIns="46818" anchor="ctr">
            <a:spAutoFit/>
          </a:bodyPr>
          <a:lstStyle/>
          <a:p>
            <a:pPr algn="l" defTabSz="935038"/>
            <a:endParaRPr lang="ru-RU" sz="19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4648" y="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МУНИЦИПАЛЬНОГО  РАЙОНА «СОЛНЦЕВСКИЙ  РАЙОН»</a:t>
            </a:r>
            <a:b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ГОД</a:t>
            </a:r>
            <a:r>
              <a:rPr lang="en-US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 ПЛАНОВЫЙ ПЕРИОД 2020 И 2021 ГОДОВ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D71F-D48A-4708-A4C2-C473B4D8E08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37176" y="1285860"/>
            <a:ext cx="2476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 smtClean="0">
                <a:solidFill>
                  <a:prstClr val="black"/>
                </a:solidFill>
                <a:ea typeface="+mj-ea"/>
                <a:cs typeface="+mj-cs"/>
              </a:rPr>
              <a:t>тыс. рублей</a:t>
            </a:r>
            <a:r>
              <a:rPr lang="ru-RU" sz="3600" b="0" cap="small" dirty="0" smtClean="0">
                <a:solidFill>
                  <a:srgbClr val="003366"/>
                </a:solidFill>
                <a:ea typeface="+mj-ea"/>
                <a:cs typeface="+mj-cs"/>
              </a:rPr>
              <a:t/>
            </a:r>
            <a:br>
              <a:rPr lang="ru-RU" sz="3600" b="0" cap="small" dirty="0" smtClean="0">
                <a:solidFill>
                  <a:srgbClr val="003366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a7b1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9024" y="2132856"/>
            <a:ext cx="1800200" cy="1732693"/>
          </a:xfrm>
          <a:prstGeom prst="rect">
            <a:avLst/>
          </a:prstGeom>
        </p:spPr>
      </p:pic>
      <p:pic>
        <p:nvPicPr>
          <p:cNvPr id="18" name="Рисунок 17" descr="a7b1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720752" y="2132856"/>
            <a:ext cx="1795524" cy="1728192"/>
          </a:xfrm>
          <a:prstGeom prst="rect">
            <a:avLst/>
          </a:prstGeom>
        </p:spPr>
      </p:pic>
      <p:pic>
        <p:nvPicPr>
          <p:cNvPr id="16" name="Рисунок 15" descr="3191_pravila_nachisleniya_i_vyplata_prem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4848" y="5299893"/>
            <a:ext cx="2756374" cy="1558107"/>
          </a:xfrm>
          <a:prstGeom prst="rect">
            <a:avLst/>
          </a:prstGeom>
        </p:spPr>
      </p:pic>
      <p:pic>
        <p:nvPicPr>
          <p:cNvPr id="15" name="Рисунок 14" descr="6f47d3a9c78d28cd67e19cab8eb1a67d07d67f57_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480" y="5661248"/>
            <a:ext cx="1728192" cy="10369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4488" y="0"/>
            <a:ext cx="9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1076" name="Picture 4" descr="http://officevp.sfs.gov.ua/data/material/000/184/251922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0" y="908720"/>
            <a:ext cx="2448272" cy="128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2" name="Овальная выноска 11"/>
          <p:cNvSpPr/>
          <p:nvPr/>
        </p:nvSpPr>
        <p:spPr>
          <a:xfrm>
            <a:off x="6321152" y="908720"/>
            <a:ext cx="2880320" cy="1368152"/>
          </a:xfrm>
          <a:prstGeom prst="wedgeEllipseCallout">
            <a:avLst>
              <a:gd name="adj1" fmla="val -65146"/>
              <a:gd name="adj2" fmla="val 2838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налогов и сборов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6681192" y="2996952"/>
            <a:ext cx="2880320" cy="1440160"/>
          </a:xfrm>
          <a:prstGeom prst="wedgeEllipseCallout">
            <a:avLst>
              <a:gd name="adj1" fmla="val -35053"/>
              <a:gd name="adj2" fmla="val 5205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государственного имущества и природных ресурсов, штрафы, санкции </a:t>
            </a:r>
            <a:endParaRPr lang="ru-RU" sz="1400" dirty="0" smtClean="0"/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200472" y="2924944"/>
            <a:ext cx="2880320" cy="1512168"/>
          </a:xfrm>
          <a:prstGeom prst="wedgeEllipseCallout">
            <a:avLst>
              <a:gd name="adj1" fmla="val 23480"/>
              <a:gd name="adj2" fmla="val 6180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федерального бюджета, поступления от государственных (муниципальных организаций, а также перечисления физических и юридических лиц</a:t>
            </a:r>
            <a:endParaRPr lang="ru-RU" sz="1100" dirty="0" smtClean="0"/>
          </a:p>
          <a:p>
            <a:pPr algn="ctr"/>
            <a:endParaRPr lang="ru-RU" sz="12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848544" y="836712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36382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 ДОЛГ  МУНИЦИПАЛЬНОГО РАЙОНА «СОЛНЦЕВСКИЙ  РАЙОН»</a:t>
            </a:r>
          </a:p>
        </p:txBody>
      </p:sp>
      <p:sp>
        <p:nvSpPr>
          <p:cNvPr id="1045" name="Text Box 69"/>
          <p:cNvSpPr txBox="1">
            <a:spLocks noChangeArrowheads="1"/>
          </p:cNvSpPr>
          <p:nvPr/>
        </p:nvSpPr>
        <p:spPr bwMode="auto">
          <a:xfrm>
            <a:off x="194341" y="1428736"/>
            <a:ext cx="8937783" cy="2679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3636" tIns="46818" rIns="93636" bIns="46818">
            <a:spAutoFit/>
          </a:bodyPr>
          <a:lstStyle/>
          <a:p>
            <a:pPr algn="just" defTabSz="935038"/>
            <a:r>
              <a:rPr lang="ru-RU" sz="1400" i="1" dirty="0">
                <a:solidFill>
                  <a:srgbClr val="008000"/>
                </a:solidFill>
                <a:latin typeface="Calibri" pitchFamily="34" charset="0"/>
              </a:rPr>
              <a:t>   </a:t>
            </a:r>
            <a:r>
              <a:rPr lang="ru-RU" sz="1400" i="1" u="sng" dirty="0" smtClean="0">
                <a:solidFill>
                  <a:srgbClr val="00B050"/>
                </a:solidFill>
                <a:cs typeface="Times New Roman" pitchFamily="18" charset="0"/>
              </a:rPr>
              <a:t>МУНИЦИИПАЛЬНЫЙ ДОЛГ</a:t>
            </a:r>
            <a:r>
              <a:rPr lang="ru-RU" sz="1400" i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1400" i="1" dirty="0">
                <a:cs typeface="Times New Roman" pitchFamily="18" charset="0"/>
              </a:rPr>
              <a:t>–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это обязательства, возникающие из государственных заимствований (т.е. кредитов, государственных ценных бумаг), гарантий по обязательствам третьих лиц, другие обязательства, принятые на себя субъектом Российской Федерации.</a:t>
            </a:r>
          </a:p>
          <a:p>
            <a:pPr algn="just" defTabSz="935038"/>
            <a:r>
              <a:rPr lang="ru-RU" sz="1400" i="1" dirty="0">
                <a:solidFill>
                  <a:srgbClr val="660066"/>
                </a:solidFill>
                <a:cs typeface="Times New Roman" pitchFamily="18" charset="0"/>
              </a:rPr>
              <a:t>   </a:t>
            </a:r>
            <a:r>
              <a:rPr lang="ru-RU" sz="1400" i="1" u="sng" dirty="0">
                <a:solidFill>
                  <a:srgbClr val="008000"/>
                </a:solidFill>
                <a:cs typeface="Times New Roman" pitchFamily="18" charset="0"/>
              </a:rPr>
              <a:t>ПРЕДЕЛЬНЫЙ ОБЪЕМ </a:t>
            </a:r>
            <a:r>
              <a:rPr lang="ru-RU" sz="1400" i="1" u="sng" dirty="0" smtClean="0">
                <a:solidFill>
                  <a:srgbClr val="008000"/>
                </a:solidFill>
                <a:cs typeface="Times New Roman" pitchFamily="18" charset="0"/>
              </a:rPr>
              <a:t>МУНИЦИПАЛЬНОГО </a:t>
            </a:r>
            <a:r>
              <a:rPr lang="ru-RU" sz="1400" i="1" u="sng" dirty="0">
                <a:solidFill>
                  <a:srgbClr val="008000"/>
                </a:solidFill>
                <a:cs typeface="Times New Roman" pitchFamily="18" charset="0"/>
              </a:rPr>
              <a:t>ДОЛГА</a:t>
            </a:r>
            <a:r>
              <a:rPr lang="ru-RU" sz="1400" i="1" dirty="0">
                <a:solidFill>
                  <a:srgbClr val="008000"/>
                </a:solidFill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– это объем долга, который не может быть превышен при исполнении соответствующего бюджета.</a:t>
            </a:r>
          </a:p>
          <a:p>
            <a:pPr algn="just" defTabSz="935038"/>
            <a:r>
              <a:rPr lang="ru-RU" sz="1400" i="1" dirty="0">
                <a:solidFill>
                  <a:srgbClr val="0000CC"/>
                </a:solidFill>
                <a:cs typeface="Times New Roman" pitchFamily="18" charset="0"/>
              </a:rPr>
              <a:t>   </a:t>
            </a:r>
            <a:r>
              <a:rPr lang="ru-RU" sz="1400" i="1" dirty="0" smtClean="0">
                <a:solidFill>
                  <a:srgbClr val="0000CC"/>
                </a:solidFill>
                <a:cs typeface="Times New Roman" pitchFamily="18" charset="0"/>
              </a:rPr>
              <a:t>Установить 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предельный </a:t>
            </a:r>
            <a:r>
              <a:rPr lang="ru-RU" sz="1400" i="1" dirty="0">
                <a:solidFill>
                  <a:srgbClr val="FF0000"/>
                </a:solidFill>
                <a:cs typeface="Times New Roman" pitchFamily="18" charset="0"/>
              </a:rPr>
              <a:t>объем 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муниципального долга муниципального района «</a:t>
            </a:r>
            <a:r>
              <a:rPr lang="ru-RU" sz="1400" i="1" dirty="0" smtClean="0">
                <a:cs typeface="Times New Roman" pitchFamily="18" charset="0"/>
              </a:rPr>
              <a:t>Солнцевский  район»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на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2019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год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в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сумме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20 871 486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рублей, на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2020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год в сумме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21 235 519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рублей, на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2021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год в сумме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20 497 174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рублей. </a:t>
            </a:r>
            <a:endParaRPr lang="ru-RU" sz="1400" i="1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 defTabSz="935038"/>
            <a:r>
              <a:rPr lang="ru-RU" sz="1400" i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Установить  </a:t>
            </a:r>
            <a:r>
              <a:rPr lang="ru-RU" sz="1400" i="1" dirty="0">
                <a:solidFill>
                  <a:srgbClr val="FF0000"/>
                </a:solidFill>
                <a:cs typeface="Times New Roman" pitchFamily="18" charset="0"/>
              </a:rPr>
              <a:t>в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ерхний </a:t>
            </a:r>
            <a:r>
              <a:rPr lang="ru-RU" sz="1400" i="1" dirty="0">
                <a:solidFill>
                  <a:srgbClr val="FF0000"/>
                </a:solidFill>
                <a:cs typeface="Times New Roman" pitchFamily="18" charset="0"/>
              </a:rPr>
              <a:t>предел 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муниципального </a:t>
            </a:r>
            <a:r>
              <a:rPr lang="ru-RU" sz="1400" i="1" dirty="0">
                <a:solidFill>
                  <a:srgbClr val="FF0000"/>
                </a:solidFill>
                <a:cs typeface="Times New Roman" pitchFamily="18" charset="0"/>
              </a:rPr>
              <a:t>внутреннего долга </a:t>
            </a:r>
            <a:r>
              <a:rPr lang="ru-RU" sz="1400" i="1" dirty="0" smtClean="0">
                <a:solidFill>
                  <a:srgbClr val="FF0000"/>
                </a:solidFill>
                <a:cs typeface="Times New Roman" pitchFamily="18" charset="0"/>
              </a:rPr>
              <a:t>муниципального района «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Солнцевский  район» Курской области по долговым обязательствам муниципального  района на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1 января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2020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года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, на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1 января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2021 года,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на 1 января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2022 </a:t>
            </a:r>
            <a:r>
              <a:rPr lang="ru-RU" sz="1400" i="1" dirty="0">
                <a:solidFill>
                  <a:schemeClr val="tx1"/>
                </a:solidFill>
                <a:cs typeface="Times New Roman" pitchFamily="18" charset="0"/>
              </a:rPr>
              <a:t>года </a:t>
            </a:r>
            <a:r>
              <a:rPr lang="ru-RU" sz="1400" i="1" dirty="0" smtClean="0">
                <a:cs typeface="Times New Roman" pitchFamily="18" charset="0"/>
              </a:rPr>
              <a:t>составляет 0 рублей, в том числе по муниципальным </a:t>
            </a:r>
            <a:r>
              <a:rPr lang="ru-RU" sz="1400" i="1" smtClean="0">
                <a:cs typeface="Times New Roman" pitchFamily="18" charset="0"/>
              </a:rPr>
              <a:t>гарантиям на 1 января 2020 года , на 1 января 2021 года, на 1 января 2022 года составляет 0 рублей.</a:t>
            </a:r>
            <a:endParaRPr lang="ru-RU" sz="14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033033" y="4797432"/>
            <a:ext cx="3649398" cy="276225"/>
          </a:xfrm>
          <a:prstGeom prst="rect">
            <a:avLst/>
          </a:prstGeom>
          <a:noFill/>
        </p:spPr>
        <p:txBody>
          <a:bodyPr lIns="720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48" name="TextBox 1"/>
          <p:cNvSpPr txBox="1">
            <a:spLocks noChangeArrowheads="1"/>
          </p:cNvSpPr>
          <p:nvPr/>
        </p:nvSpPr>
        <p:spPr bwMode="auto">
          <a:xfrm>
            <a:off x="7905329" y="5301210"/>
            <a:ext cx="178514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8822558" y="4500570"/>
          <a:ext cx="77391" cy="100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Овал 8"/>
          <p:cNvSpPr/>
          <p:nvPr/>
        </p:nvSpPr>
        <p:spPr>
          <a:xfrm>
            <a:off x="4304929" y="6695649"/>
            <a:ext cx="49529" cy="4571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128464" y="764704"/>
          <a:ext cx="9433048" cy="62361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7916"/>
                <a:gridCol w="797789"/>
                <a:gridCol w="797789"/>
                <a:gridCol w="797789"/>
                <a:gridCol w="679309"/>
                <a:gridCol w="801684"/>
                <a:gridCol w="801684"/>
                <a:gridCol w="881854"/>
                <a:gridCol w="844164"/>
                <a:gridCol w="759203"/>
                <a:gridCol w="543867"/>
              </a:tblGrid>
              <a:tr h="67549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85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%</a:t>
                      </a:r>
                      <a:endParaRPr lang="ru-RU" sz="85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5034">
                <a:tc>
                  <a:txBody>
                    <a:bodyPr/>
                    <a:lstStyle/>
                    <a:p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ДОХОДЫ, ВСЕГО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419 350,0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357649,4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324168,6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293260,5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293620,5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5034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НАЛОГОВЫЕ  и </a:t>
                      </a:r>
                      <a:r>
                        <a:rPr lang="ru-RU" sz="10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НЕНАЛОГОВЫЕ </a:t>
                      </a:r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0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101589,9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103231,3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117087,4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latin typeface="Arial" pitchFamily="34" charset="0"/>
                          <a:cs typeface="Arial" pitchFamily="34" charset="0"/>
                        </a:rPr>
                        <a:t>36,8</a:t>
                      </a:r>
                      <a:endParaRPr lang="ru-RU" sz="12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126911,6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128750,8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44,8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78269,0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78924,2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84214,6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93561,1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32,6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97143,8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33,8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62917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903,2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897,5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9051,7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9501,6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10162,1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3,5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183,0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185,8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195,9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203,5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211,5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2253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3351,7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3482,4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3244,4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3244,4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811,1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94575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Единый сельскохозяйственный налог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881,9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665,1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460,5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480,8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502,0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914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ГОСУДАРСТВЕННАЯ ПОШЛИНА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972,9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818,8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1235,8</a:t>
                      </a:r>
                      <a:endParaRPr lang="ru-RU" sz="1100" b="0" i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1235,8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1235,8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071091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90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10007,7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9973,8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11919,7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3,7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11919,7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11919,7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4,1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65368" y="404666"/>
            <a:ext cx="1248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130052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05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10081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БЮДЖЕТ МУНИЦИПАЛЬНОГО РАЙОНА «СОЛНЦЕВСКИЙ  РАЙОН»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401944" y="6353944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4294967295"/>
          </p:nvPr>
        </p:nvGraphicFramePr>
        <p:xfrm>
          <a:off x="200472" y="845820"/>
          <a:ext cx="9232581" cy="502166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36027"/>
                <a:gridCol w="762422"/>
                <a:gridCol w="762422"/>
                <a:gridCol w="847137"/>
                <a:gridCol w="715958"/>
                <a:gridCol w="724170"/>
                <a:gridCol w="704590"/>
                <a:gridCol w="735541"/>
                <a:gridCol w="762422"/>
                <a:gridCol w="739138"/>
                <a:gridCol w="742754"/>
              </a:tblGrid>
              <a:tr h="486268"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2018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2019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2020 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9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2021год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доходов, %</a:t>
                      </a: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73843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ПЛАТЕЖИ ПРИ ПОЛЬЗОВАНИИ ПРИРОДНЫМИ РЕСУРСАМИ</a:t>
                      </a:r>
                      <a:endParaRPr lang="ru-RU" sz="105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87,7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85,6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35,3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35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05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5222,4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5541,4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5623,9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5623,9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21343">
                <a:tc>
                  <a:txBody>
                    <a:bodyPr/>
                    <a:lstStyle/>
                    <a:p>
                      <a:r>
                        <a:rPr lang="ru-RU" sz="100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251,1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1608,8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835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ШТРАФЫ, САНКЦИИ, ВОЗМЕЩЕНИЕ УЩЕРБА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1451,6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1047,9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1104,6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1104,6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0,4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64701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ПРОЧИЕ НЕНАЛОГОВЫЕ ДОХОДЫ</a:t>
                      </a:r>
                      <a:endParaRPr lang="ru-RU" sz="1050" b="1" i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8209">
                <a:tc>
                  <a:txBody>
                    <a:bodyPr/>
                    <a:lstStyle/>
                    <a:p>
                      <a:pPr marL="0" marR="0" indent="0" algn="l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БЕЗВОЗМЕЗДНЫЕ ПОСТУПЛЕНИЯ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317 760,1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75,8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254 418,1</a:t>
                      </a:r>
                      <a:endParaRPr lang="ru-RU" sz="1200" b="1" i="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71,1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207081,2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166348,9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55,8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164869,7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39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55,2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5288" y="548684"/>
            <a:ext cx="135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90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СВЕДЕНИЯ О ПЛАНИРУЕМЫХ ПОСТУПЛЕНИЯХ 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БЮДЖЕТ МУНИЦИПРАЛЬНОГО РАЙОНА «СОЛНЦЕВСКИЙ  РАЙОН»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ru-RU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thWNTQU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0991" y="908720"/>
            <a:ext cx="3033937" cy="2016224"/>
          </a:xfrm>
          <a:prstGeom prst="rect">
            <a:avLst/>
          </a:prstGeom>
        </p:spPr>
      </p:pic>
      <p:graphicFrame>
        <p:nvGraphicFramePr>
          <p:cNvPr id="6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-447600" y="1412776"/>
          <a:ext cx="5112568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906000" cy="1052513"/>
          </a:xfrm>
        </p:spPr>
        <p:txBody>
          <a:bodyPr anchorCtr="1">
            <a:normAutofit fontScale="90000"/>
          </a:bodyPr>
          <a:lstStyle/>
          <a:p>
            <a:pPr defTabSz="936382"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ДОХОДОВ БЮДЖЕТА МУНИЦИПАЛЬНОГО РАЙОНА «СОЛНЦЕВСКИЙ  РАЙОН» В 2019 ГОДУ И НА ПЛАНОВЫЙ ПЕРИОД 2020 И 2021 ГОДОВ</a:t>
            </a:r>
          </a:p>
        </p:txBody>
      </p:sp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-1095672" y="4077072"/>
          <a:ext cx="540060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4016896" y="4005064"/>
          <a:ext cx="56166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4" name="Рисунок 13" descr="Zarplata-gossluzhashhih-v-2017-go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200" y="2708920"/>
            <a:ext cx="2520280" cy="1422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9392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88506" y="836712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5169025" y="980728"/>
          <a:ext cx="4592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506506" y="3861048"/>
          <a:ext cx="91450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"/>
            <a:ext cx="9906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СТРУКТУРА НАЛОГОВЫХ ДОХОДОВ В 2019 ГОДУ И НА ПЛАНОВЫЙ ПЕРИОД 2020 И 2021 ГОДОВ по  МУНИЦИПАЛЬНОМУ  РАЙОНУ «СОЛНЦЕВСКИЙ  РАЙОН»</a:t>
            </a:r>
            <a: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129464" y="6237312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128" y="3933056"/>
            <a:ext cx="2808312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4005064"/>
            <a:ext cx="3450383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60512" y="-5715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3152800" y="2132856"/>
            <a:ext cx="361595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6816" y="2492896"/>
            <a:ext cx="347543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>
              <a:defRPr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65168" y="2996952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rgbClr val="660066"/>
                </a:solidFill>
              </a:rPr>
              <a:t>ТРАНСПОРТНЫЙ НАЛОГ</a:t>
            </a:r>
            <a:endParaRPr lang="ru-RU" sz="2000" i="1" dirty="0">
              <a:solidFill>
                <a:srgbClr val="66006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05128" y="6237312"/>
            <a:ext cx="2821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4528" y="5842337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НАЛОГ </a:t>
            </a:r>
          </a:p>
          <a:p>
            <a:pPr defTabSz="1082675"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" y="2852940"/>
            <a:ext cx="324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rgbClr val="165A4A"/>
                </a:solidFill>
              </a:rPr>
              <a:t>НАЛОГ </a:t>
            </a:r>
          </a:p>
          <a:p>
            <a:pPr defTabSz="1082675">
              <a:defRPr/>
            </a:pPr>
            <a:r>
              <a:rPr lang="ru-RU" sz="2000" i="1" dirty="0" smtClean="0">
                <a:solidFill>
                  <a:srgbClr val="165A4A"/>
                </a:solidFill>
              </a:rPr>
              <a:t>НА ИМУЩЕСТВО ФИЗИЧЕСКИХ ЛИЦ</a:t>
            </a:r>
            <a:endParaRPr lang="ru-RU" sz="2000" i="1" dirty="0">
              <a:solidFill>
                <a:srgbClr val="165A4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8784" y="764704"/>
            <a:ext cx="1656184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480" y="1124744"/>
            <a:ext cx="3075074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53200" y="836712"/>
            <a:ext cx="2609686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2880" y="4869160"/>
            <a:ext cx="1920529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4968" y="692696"/>
            <a:ext cx="2034992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384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муниципального района «СОЛНЦЕВСКИЙ  РАЙОН»</a:t>
            </a:r>
          </a:p>
        </p:txBody>
      </p:sp>
      <p:graphicFrame>
        <p:nvGraphicFramePr>
          <p:cNvPr id="4" name="Диаграмма 6"/>
          <p:cNvGraphicFramePr>
            <a:graphicFrameLocks/>
          </p:cNvGraphicFramePr>
          <p:nvPr/>
        </p:nvGraphicFramePr>
        <p:xfrm>
          <a:off x="128464" y="692696"/>
          <a:ext cx="53285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6"/>
          <p:cNvGraphicFramePr>
            <a:graphicFrameLocks/>
          </p:cNvGraphicFramePr>
          <p:nvPr/>
        </p:nvGraphicFramePr>
        <p:xfrm>
          <a:off x="4738686" y="620688"/>
          <a:ext cx="5167314" cy="337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920551" y="3861048"/>
          <a:ext cx="8136904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FD71F-D48A-4708-A4C2-C473B4D8E08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841432" y="5733256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0"/>
            <a:ext cx="9705528" cy="425450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СТРУКТУРА РАСХОДОВ МУНИЦИПАЛЬНОГО РАЙОНА «СОЛНЦЕВСКИЙ  РАЙОН»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[1]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384379" name="Group 379"/>
          <p:cNvGraphicFramePr>
            <a:graphicFrameLocks noGrp="1"/>
          </p:cNvGraphicFramePr>
          <p:nvPr>
            <p:ph sz="half" idx="2"/>
          </p:nvPr>
        </p:nvGraphicFramePr>
        <p:xfrm>
          <a:off x="128471" y="1052737"/>
          <a:ext cx="9361031" cy="53622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90993"/>
                <a:gridCol w="1832481"/>
                <a:gridCol w="795665"/>
                <a:gridCol w="936284"/>
                <a:gridCol w="832252"/>
                <a:gridCol w="936284"/>
                <a:gridCol w="832252"/>
                <a:gridCol w="936284"/>
                <a:gridCol w="832252"/>
                <a:gridCol w="936284"/>
              </a:tblGrid>
              <a:tr h="101443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4162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468023,8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5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324068,6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5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293260,5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5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293620,5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1050" b="1" i="1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2121">
                <a:tc gridSpan="10"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9058" marR="99058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b" horzOverflow="overflow"/>
                </a:tc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 утвержденные расходы</a:t>
                      </a: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3 172,8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6 437,5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41989,8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43210,0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40992,3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42121,5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632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 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10855,2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9973,3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10633,8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39015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05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05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7879,8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698,2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8216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05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346964,2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203 024,9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180 054,5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176 041,2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7941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  <a:endParaRPr lang="ru-RU" sz="105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24458,0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23884,9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24224,6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88659">
                <a:tc>
                  <a:txBody>
                    <a:bodyPr/>
                    <a:lstStyle/>
                    <a:p>
                      <a:pPr marL="0" marR="0" lvl="0" indent="0" algn="ctr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08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0844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Здравоохранение</a:t>
                      </a:r>
                      <a:endParaRPr lang="ru-RU" sz="105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45288" y="692697"/>
            <a:ext cx="13226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9401944" y="6237312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bud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113" y="1124744"/>
            <a:ext cx="2736304" cy="1782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0472" y="116634"/>
            <a:ext cx="9505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 для граждан?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88904" y="980728"/>
            <a:ext cx="2016224" cy="201622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 для граждан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avatar_blog_question-and-ans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464" y="3412418"/>
            <a:ext cx="3456384" cy="344558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296816" y="3429000"/>
            <a:ext cx="3744416" cy="3240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</a:t>
            </a:r>
            <a:endParaRPr lang="ru-RU" sz="1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contactUsIc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7297" y="692696"/>
            <a:ext cx="2143125" cy="214312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10" idx="4"/>
          </p:cNvCxnSpPr>
          <p:nvPr/>
        </p:nvCxnSpPr>
        <p:spPr>
          <a:xfrm>
            <a:off x="5097016" y="2996952"/>
            <a:ext cx="0" cy="432048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1426453765_sx2_name_faq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480" y="980730"/>
            <a:ext cx="3600400" cy="2036455"/>
          </a:xfrm>
          <a:prstGeom prst="rect">
            <a:avLst/>
          </a:prstGeom>
        </p:spPr>
      </p:pic>
      <p:pic>
        <p:nvPicPr>
          <p:cNvPr id="23" name="Рисунок 22" descr="divorce----questio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177" y="3429000"/>
            <a:ext cx="2450579" cy="3168352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17075" cy="425450"/>
          </a:xfrm>
        </p:spPr>
        <p:txBody>
          <a:bodyPr anchor="t">
            <a:noAutofit/>
          </a:bodyPr>
          <a:lstStyle/>
          <a:p>
            <a:pPr algn="ctr" defTabSz="936382" eaLnBrk="1" hangingPunct="1">
              <a:defRPr/>
            </a:pP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[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65060" name="Group 164"/>
          <p:cNvGraphicFramePr>
            <a:graphicFrameLocks noGrp="1"/>
          </p:cNvGraphicFramePr>
          <p:nvPr>
            <p:ph sz="half" idx="2"/>
          </p:nvPr>
        </p:nvGraphicFramePr>
        <p:xfrm>
          <a:off x="128463" y="968419"/>
          <a:ext cx="9289034" cy="424053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8073"/>
                <a:gridCol w="1543721"/>
                <a:gridCol w="834970"/>
                <a:gridCol w="939340"/>
                <a:gridCol w="834970"/>
                <a:gridCol w="939340"/>
                <a:gridCol w="834970"/>
                <a:gridCol w="939340"/>
                <a:gridCol w="834970"/>
                <a:gridCol w="939340"/>
              </a:tblGrid>
              <a:tr h="1388160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2018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2019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2020 год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общем объеме </a:t>
                      </a:r>
                    </a:p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расходов, %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7498" marR="97498" marT="46799" marB="4679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627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28290,7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6,08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29518,7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29483,9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29483,9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130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320,7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0,05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765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9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u="none" strike="noStrike" kern="12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498" marR="97498" marT="46799" marB="46799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5929,3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5430,4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4344,3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61313" y="620688"/>
            <a:ext cx="171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82675">
              <a:spcBef>
                <a:spcPct val="20000"/>
              </a:spcBef>
              <a:defRPr/>
            </a:pPr>
            <a:r>
              <a:rPr lang="ru-RU" sz="1600" b="0" dirty="0" smtClean="0">
                <a:solidFill>
                  <a:schemeClr val="tx1"/>
                </a:solidFill>
                <a:cs typeface="Times New Roman" pitchFamily="18" charset="0"/>
              </a:rPr>
              <a:t>тыс.рублей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" y="214290"/>
            <a:ext cx="9705528" cy="500066"/>
          </a:xfrm>
          <a:prstGeom prst="rect">
            <a:avLst/>
          </a:prstGeom>
        </p:spPr>
        <p:txBody>
          <a:bodyPr vert="horz" anchor="t">
            <a:normAutofit fontScale="55000" lnSpcReduction="20000"/>
          </a:bodyPr>
          <a:lstStyle/>
          <a:p>
            <a:pPr marL="0" marR="0" lvl="0" indent="0" algn="ctr" defTabSz="9363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МУНИЦИПАЛЬНОГО РАЙОНА «СОЛНЦЕВСКИЙ  РАЙОН»</a:t>
            </a:r>
            <a:r>
              <a:rPr kumimoji="0" lang="en-US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[1]</a:t>
            </a:r>
            <a:r>
              <a:rPr kumimoji="0" lang="ru-RU" sz="2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  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5168" y="4365104"/>
            <a:ext cx="2125114" cy="1815201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/>
        </p:nvGraphicFramePr>
        <p:xfrm>
          <a:off x="0" y="2780928"/>
          <a:ext cx="1029714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99392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СТРУКТУРА РАСХОДОВ БЮДЖЕТА МУНИЦИПАЛЬНОГО РАЙОНА «СОЛНЦЕВСКИЙ  РАЙОН» НА 2019 ГОД И НА ПЛАНОВЫЙ ПЕРИОД 2020 И 20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ГОДОВ</a:t>
            </a:r>
            <a:endParaRPr lang="ru-RU" sz="1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-190536" y="620688"/>
          <a:ext cx="5359560" cy="3594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577408" y="620688"/>
          <a:ext cx="5328592" cy="337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40" y="0"/>
            <a:ext cx="6552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«ПРОГРАММНАЯ» СТРУКТУРА РАСХОДОВ   БЮДЖЕТА МУНИЦИПАЛЬНОГО РАЙОНА «СОЛНЦЕВСКИЙ  РАЙОН»</a:t>
            </a:r>
          </a:p>
          <a:p>
            <a:endParaRPr lang="ru-RU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oup 136"/>
          <p:cNvGraphicFramePr>
            <a:graphicFrameLocks noGrp="1"/>
          </p:cNvGraphicFramePr>
          <p:nvPr>
            <p:ph sz="quarter" idx="1"/>
          </p:nvPr>
        </p:nvGraphicFramePr>
        <p:xfrm>
          <a:off x="166654" y="2060849"/>
          <a:ext cx="9322850" cy="611152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93229"/>
                <a:gridCol w="994325"/>
                <a:gridCol w="898858"/>
                <a:gridCol w="1071570"/>
                <a:gridCol w="928694"/>
                <a:gridCol w="1071570"/>
                <a:gridCol w="964604"/>
              </a:tblGrid>
              <a:tr h="796647">
                <a:tc>
                  <a:txBody>
                    <a:bodyPr/>
                    <a:lstStyle/>
                    <a:p>
                      <a:pPr marL="406400" marR="0" lvl="0" indent="-40640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Показатели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 рублей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рублей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43259">
                <a:tc>
                  <a:txBody>
                    <a:bodyPr/>
                    <a:lstStyle/>
                    <a:p>
                      <a:pPr marL="406400" marR="0" lvl="0" indent="-40640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 БЮДЖЕТА,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324 068 580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293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260 496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293 620 470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82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475" marR="10319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3 179 525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6 447 398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081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5535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культуры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23 950 194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25 419 009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25 758 723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8081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граждан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16 168 647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16 168 647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16 168 647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3259">
                <a:tc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211 231 628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191 480 671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187 467 365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9945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энергетической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эффективности в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районе Курской области 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681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«Охрана окружающей среды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800 000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65180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 «Обеспечение доступным и комфортным жильем, коммунальными услугами граждан на территории сельских поселений муниципального района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Курской области на 2015-2020 годы»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2 217 491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401 760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Содержимое 16"/>
          <p:cNvGraphicFramePr>
            <a:graphicFrameLocks noGrp="1"/>
          </p:cNvGraphicFramePr>
          <p:nvPr/>
        </p:nvGraphicFramePr>
        <p:xfrm>
          <a:off x="6825208" y="764704"/>
          <a:ext cx="279894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Содержимое 16"/>
          <p:cNvGraphicFramePr>
            <a:graphicFrameLocks noGrp="1"/>
          </p:cNvGraphicFramePr>
          <p:nvPr/>
        </p:nvGraphicFramePr>
        <p:xfrm>
          <a:off x="992560" y="836712"/>
          <a:ext cx="2808312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16"/>
          <p:cNvGraphicFramePr>
            <a:graphicFrameLocks noGrp="1"/>
          </p:cNvGraphicFramePr>
          <p:nvPr/>
        </p:nvGraphicFramePr>
        <p:xfrm>
          <a:off x="3656856" y="836712"/>
          <a:ext cx="273030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 descr="da21a1f5031a8c27f167e91bca7ab3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72" y="0"/>
            <a:ext cx="1584176" cy="100292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401944" y="6237312"/>
            <a:ext cx="504056" cy="5040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40" y="0"/>
            <a:ext cx="6552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«ПРОГРАММНАЯ» СТРУКТУРА РАСХОДОВ   БЮДЖЕТА МУНИЦИПАЛЬНОГО РАЙОНА «СОЛНЦЕВСКИЙ  РАЙОН»</a:t>
            </a:r>
          </a:p>
          <a:p>
            <a:endParaRPr lang="ru-RU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oup 136"/>
          <p:cNvGraphicFramePr>
            <a:graphicFrameLocks noGrp="1"/>
          </p:cNvGraphicFramePr>
          <p:nvPr>
            <p:ph sz="quarter" idx="1"/>
          </p:nvPr>
        </p:nvGraphicFramePr>
        <p:xfrm>
          <a:off x="166654" y="928669"/>
          <a:ext cx="9322850" cy="737366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93229"/>
                <a:gridCol w="1178803"/>
                <a:gridCol w="1039307"/>
                <a:gridCol w="994325"/>
                <a:gridCol w="917839"/>
                <a:gridCol w="1070812"/>
                <a:gridCol w="728535"/>
              </a:tblGrid>
              <a:tr h="967832">
                <a:tc>
                  <a:txBody>
                    <a:bodyPr/>
                    <a:lstStyle/>
                    <a:p>
                      <a:pPr marL="406400" marR="0" lvl="0" indent="-40640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Показатели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(прогноз),. рублей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(прогноз),. рублей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437343">
                <a:tc>
                  <a:txBody>
                    <a:bodyPr/>
                    <a:lstStyle/>
                    <a:p>
                      <a:pPr marL="406400" marR="0" lvl="0" indent="-40640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эффективности  работы с молодежью, организация отдыха и оздоровления детей, молодежи, развитие физической культуры и спорта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996 392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996 392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996 392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20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управления и повышения эффективности деятельности Администрации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Солнцевского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 Курской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475" marR="10319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11 902 362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11 902 362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11 902 362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525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«Сохранение и развитие архивного дела  в 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364 390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364 390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364 390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8260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транспортной системы, обеспечение перевозки пассажиров и безопасности дорожного движения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8 586 673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2,7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9 548 101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10 208 628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9661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правонарушений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382 736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382 736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382 736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территории от чрезвычайных ситуаций,  обеспечение пожарной безопасности и безопасности людей на водных объектах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 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138 200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138 200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3828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управления финансами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8 707 742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7 947 486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7 621 661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8554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 Развитие малого и среднего предпринимательства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Содержимое 16"/>
          <p:cNvGraphicFramePr>
            <a:graphicFrameLocks noGrp="1"/>
          </p:cNvGraphicFramePr>
          <p:nvPr/>
        </p:nvGraphicFramePr>
        <p:xfrm>
          <a:off x="6667512" y="857232"/>
          <a:ext cx="279894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Содержимое 16"/>
          <p:cNvGraphicFramePr>
            <a:graphicFrameLocks noGrp="1"/>
          </p:cNvGraphicFramePr>
          <p:nvPr/>
        </p:nvGraphicFramePr>
        <p:xfrm>
          <a:off x="992560" y="836712"/>
          <a:ext cx="2808312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16"/>
          <p:cNvGraphicFramePr>
            <a:graphicFrameLocks noGrp="1"/>
          </p:cNvGraphicFramePr>
          <p:nvPr/>
        </p:nvGraphicFramePr>
        <p:xfrm>
          <a:off x="3656856" y="836712"/>
          <a:ext cx="273030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 descr="da21a1f5031a8c27f167e91bca7ab3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72" y="0"/>
            <a:ext cx="1584176" cy="10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12640" y="0"/>
            <a:ext cx="65527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«ПРОГРАММНАЯ» СТРУКТУРА РАСХОДОВ   БЮДЖЕТА МУНИЦИПАЛЬНОГО РАЙОНА «СОЛНЦЕВСКИЙ  РАЙОН»</a:t>
            </a:r>
          </a:p>
          <a:p>
            <a:endParaRPr lang="ru-RU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Group 136"/>
          <p:cNvGraphicFramePr>
            <a:graphicFrameLocks noGrp="1"/>
          </p:cNvGraphicFramePr>
          <p:nvPr>
            <p:ph sz="quarter" idx="1"/>
          </p:nvPr>
        </p:nvGraphicFramePr>
        <p:xfrm>
          <a:off x="166654" y="928669"/>
          <a:ext cx="9322850" cy="53746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00462"/>
                <a:gridCol w="1071570"/>
                <a:gridCol w="928694"/>
                <a:gridCol w="1104938"/>
                <a:gridCol w="917839"/>
                <a:gridCol w="1070812"/>
                <a:gridCol w="728535"/>
              </a:tblGrid>
              <a:tr h="1031244">
                <a:tc>
                  <a:txBody>
                    <a:bodyPr/>
                    <a:lstStyle/>
                    <a:p>
                      <a:pPr marL="406400" marR="0" lvl="0" indent="-40640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Показатели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 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(прогноз),. Рублей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(прогноз),. рублей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90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 расходов, %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34951">
                <a:tc>
                  <a:txBody>
                    <a:bodyPr/>
                    <a:lstStyle/>
                    <a:p>
                      <a:pPr marL="406400" marR="0" lvl="0" indent="-40640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«Социальное развитие села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1 469 666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600 000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710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«Содействие занятости населения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1475" marR="10319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305 700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09146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«Создание условий для эффективного исполнения государственных полномочий по государственной регистрации актов гражданского состояния 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2 097 327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2 433 212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1 352 049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4951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 Развитие информационного общества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55 300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55 300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55 300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22048">
                <a:tc>
                  <a:txBody>
                    <a:bodyPr/>
                    <a:lstStyle/>
                    <a:p>
                      <a:pPr marL="0" marR="0" lvl="0" indent="0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Солнцевском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Курской области»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1598">
                <a:tc>
                  <a:txBody>
                    <a:bodyPr/>
                    <a:lstStyle/>
                    <a:p>
                      <a:pPr marL="841375" marR="0" lvl="0" indent="-841375" algn="l" defTabSz="10826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расходы</a:t>
                      </a: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90844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34 644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132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8999" marR="38999" marT="35999" marB="3599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24 968 290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30 446 557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19" marR="10319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Содержимое 16"/>
          <p:cNvGraphicFramePr>
            <a:graphicFrameLocks noGrp="1"/>
          </p:cNvGraphicFramePr>
          <p:nvPr/>
        </p:nvGraphicFramePr>
        <p:xfrm>
          <a:off x="6825208" y="764704"/>
          <a:ext cx="279894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Содержимое 16"/>
          <p:cNvGraphicFramePr>
            <a:graphicFrameLocks noGrp="1"/>
          </p:cNvGraphicFramePr>
          <p:nvPr/>
        </p:nvGraphicFramePr>
        <p:xfrm>
          <a:off x="992560" y="836712"/>
          <a:ext cx="2808312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Содержимое 16"/>
          <p:cNvGraphicFramePr>
            <a:graphicFrameLocks noGrp="1"/>
          </p:cNvGraphicFramePr>
          <p:nvPr/>
        </p:nvGraphicFramePr>
        <p:xfrm>
          <a:off x="3656856" y="836712"/>
          <a:ext cx="2730303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 descr="da21a1f5031a8c27f167e91bca7ab3d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472" y="0"/>
            <a:ext cx="1584176" cy="10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5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Солнцевском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428736"/>
            <a:ext cx="8601104" cy="5045216"/>
          </a:xfrm>
        </p:spPr>
        <p:txBody>
          <a:bodyPr>
            <a:normAutofit/>
          </a:bodyPr>
          <a:lstStyle/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chemeClr val="accent2">
                    <a:lumMod val="75000"/>
                  </a:schemeClr>
                </a:solidFill>
              </a:rPr>
              <a:t>Ответственный исполнитель:</a:t>
            </a:r>
          </a:p>
          <a:p>
            <a:pPr algn="r">
              <a:buFontTx/>
              <a:buNone/>
              <a:defRPr/>
            </a:pPr>
            <a:r>
              <a:rPr lang="ru-RU" sz="1400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i="1" dirty="0" err="1" smtClean="0">
                <a:solidFill>
                  <a:schemeClr val="accent2">
                    <a:lumMod val="75000"/>
                  </a:schemeClr>
                </a:solidFill>
              </a:rPr>
              <a:t>Солнцевского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r">
              <a:buFontTx/>
              <a:buNone/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Предусмотрено в бюджете</a:t>
            </a: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2019 год- 23 950,2 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2020 год- 25 419,0 тыс. рублей</a:t>
            </a:r>
          </a:p>
          <a:p>
            <a:pPr algn="r">
              <a:buFontTx/>
              <a:buNone/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2021 год- 25 758,7 тыс. рублей</a:t>
            </a:r>
          </a:p>
          <a:p>
            <a:pPr>
              <a:buFontTx/>
              <a:buNone/>
              <a:defRPr/>
            </a:pPr>
            <a:r>
              <a:rPr lang="ru-RU" sz="1400" i="1" u="sng" dirty="0" smtClean="0">
                <a:solidFill>
                  <a:schemeClr val="accent2">
                    <a:lumMod val="75000"/>
                  </a:schemeClr>
                </a:solidFill>
              </a:rPr>
              <a:t>Цели муниципальной программы: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4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обеспечение права граждан на участие  в культурной    жизни района, ведение здорового  образа жизни;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 создание населению условий для равного  доступа к  произведениям кинематографии;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сохранение и развитие библиотечной отрасли;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успешной реализации  муниципальной программы </a:t>
            </a:r>
            <a:r>
              <a:rPr lang="ru-RU" sz="1100" i="1" dirty="0" err="1" smtClean="0">
                <a:solidFill>
                  <a:schemeClr val="accent2">
                    <a:lumMod val="75000"/>
                  </a:schemeClr>
                </a:solidFill>
              </a:rPr>
              <a:t>Солнцевского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  района                                                           Курской области  «Развитие  культуры».</a:t>
            </a:r>
          </a:p>
          <a:p>
            <a:pPr>
              <a:buFontTx/>
              <a:buNone/>
              <a:defRPr/>
            </a:pPr>
            <a:endParaRPr lang="ru-RU" sz="1400" i="1" u="sng" dirty="0" smtClean="0">
              <a:solidFill>
                <a:srgbClr val="0066FF"/>
              </a:solidFill>
            </a:endParaRP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0066FF"/>
                </a:solidFill>
              </a:rPr>
              <a:t>    </a:t>
            </a:r>
            <a:endParaRPr lang="ru-RU" sz="1400" i="1" dirty="0">
              <a:solidFill>
                <a:srgbClr val="0066FF"/>
              </a:solidFill>
            </a:endParaRPr>
          </a:p>
        </p:txBody>
      </p:sp>
      <p:sp>
        <p:nvSpPr>
          <p:cNvPr id="36868" name="AutoShape 9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AutoShape 11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0" name="AutoShape 13" descr="data:image/jpeg;base64,/9j/4AAQSkZJRgABAQEAYABgAAD/4Tw8RXhpZgAATU0AKgAAAAgADQEOAAIAAAABAAAAAAEPAAIAAAAGAAAItgEQAAIAAAAQAAAIvAESAAMAAAABAAEAAAExAAIAAAAgAAAIzAEyAAIAAAAUAAAI7AITAAMAAAABAAIAEIdpAAQAAAABAAAJAIgwAAMAAAABAAEABJybAAEAAAACAAAAAJyfAAEAAABAAAA79OocAAcAAAgMAAAAquodAAkAAAABAAAQeAAAAAAc6gA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5JS09OAENPT0xQSVggTDgzMCAgIABDT09MUElYIEw4MzBWMS4wICAgICAgICAgICAgICAgADIwMTY6MDc6MjkgMjM6MTk6MzAAACaCmgAFAAAAAQAAEtqCnQAFAAAAAQAAEuKIIgADAAAAAQACAACIJwADAAAAAQIwAACQAAAHAAAABDAyMzCQAwACAAAAFAAAEuqQBAACAAAAFAAAEv6RAQAHAAAABAECAwCRAgAFAAAAAQAAExKSBAAFAAAAAQAAExqSBQAFAAAAAQAAEyKSBwADAAAAAQAFAACSCAADAAAAAQAAAACSCQADAAAAAQAJAACSCgAFAAAAAQAAEyqSfAAHAAAoOAAAEzKShgAHAAAAgAAAO2qSkQACAAAAAzAwAACSkgACAAAAAzAwAACgAAAHAAAABDAxMDCgAQADAAAAAQABAACgAgADAAAAARIAAACgAwADAAAAAQ2AAACjAAAHAAAAAQMAWECjAQAHAAAAAQEgDgCkAQADAAAAAQAAAACkAgADAAAAAQAAAACkAwADAAAAAQAAAACkBAAFAAAAAQAAO+qkBQADAAAAAQAiAACkBgADAAAAAQAAAACkBwADAAAAAQABAACkCAADAAAAAQAAAACkCQADAAAAAQAAAACkCgADAAAAAQAAAACkDAADAAAAAQAABOvqHAAHAAAIDAAACs7qHQAJAAAAAQAAB5AAAAAAHOo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AAABLAAAACEAAAAKMjAxNjowNzoyOSAyMzoxOTozMAAyMDE2OjA3OjI5IDIzOjE5OjMwAAAAAAIAAAABAAAAAAAAAAoAAAAgAAAACgAAAD0AAAAKTmlrb24AAgAAAElJKgAIAAAAJwABAAcABAAAAAACAAACAAMAAgAAAAAAAAADAAIABwAAAOIBAAAEAAIABwAAAOoBAAAFAAIADQAAAPIBAAAGAAIABwAAAAACAAAHAAIABwAAAAgCAAAIAAIADQAAABACAAAKAAUAAQAAAB4CAAALAAgAAQAAAAAAAAAPAAIABwAAACYCAAAQAAcA1iIAAC4CAAARAAQAAQAAAMQnAAAaAAcAKAAAAAQlAAAmAAMAEgAAACwlAAAnAAcADgAAAFAlAAAsAAcAzgAAAF4lAAAtAAMAAgAAAAABAAAuAAMAAQAAAAEAAAAvAAMAAQAAAAAAAAAwAAMAAQAAAAAAAAA1AAcACAAAACwmAAA2AAcABgAAADQmAAA6AAcABwAAADomAACAAAIADgAAAEImAACFAAUAAQAAAFAmAACGAAUAAQAAAFgmAACIAAcABAAAAAEAAACPAAIAEAAAAGAmAACRAAcAEAEAAHAmAACUAAgAAQAAAAAAAACVAAIABQAAAIAnAACbAAEAAgAAAAAAAACcAAIAFAAAAIYnAACdAAMAAQAAAAAAAACeAAMACgAAAJonAACsAAIACwAAAK4nAACyAAIACQAAALonAAC1AAMAAQAAAAEQAAAAAAAAQ09MT1IgAABOT1JNQUwAAEFVVE8gICAgICAgIAAAQVVUTyAgAABBRi1TICAAAE5PUk1BTCAgICAgIAAAWh4AAOgDAABBVVRPICAAAAUCAAAAAAAAAAD/AAAAADEuMDEAAAAAAAAjNmIjg4CCHIZISlRBTEoAAAAAAAA4ZsABAAEwEgAkACEKAAAPAA8AFAAwAEUEDgIAAAAAAAIAADYAMADREDIGjQ0QEgAA0wMAAAAADw8AAAECIAEkAZACigICAv//AAD/////7u7u7gAWABk8JtYB7ctvAOmPPz/Wl28+5Y+vPdVjvz3yG+A94c/fPuabnz7oh589/7u/PgBMYAD/AAD/AP8AAAAAAQAAAAEB/wAA//8AAAABAAEAAAEBAQAAAAAAAAAAAAAAAAAAAADoEeERAwDrDjIAfA8AAPL/oIby/wAAAAAAAAAAAAAAAAAAAAAAAAAAIL/8AAMeGQDd3d3d3d3d3QAAAAAAAAAAFxAAAOsO/w58D/AOF3RBFwUFAAIwdQAAHgASBhIPAABgExQAYBMUANRjAgAAAAAA//8AAAAAAAA1ggAAVAdxAh4hUwJwCmEPAAAnJ4cAcEiwUvcMAu8KAFgAAFmGwSMA7CzrAAAAHgAASB4AcAoAAFQHAAAAEBAA1GMCAHQAAAAAAAAAF3VRFwBiBPEWAOQO+icAAAwADQAACBoaK0EAMgAEAIAFALoAMQncDuQOFw/SDhcPFw8AAAAB5A6ghgEA5A4NDwCgDiEP////////////////////VwY+Bv4FGwYRBWwFlgTBBJUEbQRzBFsEAAAAAAAAAAAAAAAAAAAAAAAAAAAAAAAAAAAAAAAAAAAAAAAAAAAAAAAAAAAAAAAAAAAAAAAAAAAAAAAAAAAAAAAAAABXBj4G/gUbBhEFbAWWBMEEixTlE78SGRTDDqIQiAxcDQAAAAAAAAAAAAAAAAAAAAAAAAAAAAAAAAAAAAAAAAAA8QEJAN4B4wHfAfQB7QH8AdoB6gHYAf8BHAPjAS8DOQOTAtECGQIsAtwB6QHgAeEBLwLRATECIwIqAiAC6gH0AdoB6QHqAfMB5gHeAeoB7wHJAd8BrQHCAbEBrwGpAa0BtwGtAa4BvwGSAacBdAF7AW8BeAFaAXUBDwJqARICEALPAQwCtwHOAZQBrQGoAagBsQGlAbABrQGgAaEBpQGhAZoBoQGXAacBOQKeAU4CWQLQARsCRQF8AQsBHwECAQMBnAEBAakBrgGzAaQBowG0Ab8BnwGaAbUBAACtAQAAAAAAAAAAAAAAAAAAAAAAAP//AAAQAAAAAAAAAAAAAAAAAAAAAAAXcREXZGQoAEVSAGSMAeIBrQHaAZAB4gGMAeIBeAHvAQBjAmO0UlIrAAAARwgBfwAAAAAAAASTAP//////////AAAAALOgBIoWWToAAAAAAAAAAAAAAAAAGgkwfhcAAAAgBQgpRUVFRYgDZgFmAbAD9AEAAgECdQFGQAMBUgMBABQAFAAUABQAHgAKAAAAAgAAAAUAAAAAAAAAAAAAAAAApaWlpQAAAAAAAAAAAAAAAAAAAAAAAAAAAAAAAAAAAAAAAAAAAAAAAPr6+vqAAABjAQAAAMACBAAAAAAAAAAAAAAAAAAAAAAAAAAAAAAAGgAxAgAAgA8QAIldDAAAAAC2AAAAAAAAAAAAAAAAAAAAAAAAAAAAAAAAGIiBGAAAAAAAYAAAAAAAAAAAAAAAAAAAAAAAAP8AAEBAADEAAAAAAAAABgUAAAAAAAAAAAAAAAAAAAAAAAAAAAAAAAAAAAAA1GMCAAAABAAAAAAAAAAAABIPEg8UDxsPAAAZDwAAAAAAAAAAAAAAAAAAZAAAAAAAAAAAAAAAAAAAAAAAAAAAAAAAAAAAAAAAAAAAAAAAAAAAAAAAAAAAAAAAAAAAAAAAAAAAAAAAAAAAAAAAAAAAAAAAAAAAAAAAAAAAAAAAAAAYh3EYgAAQAAAAAABwAAAAjgcAAAAA6w4AAAAA5A4AAOQOAADcDhcPAAAAAAcAAAAAAAAAMQkAABgAAAAAAAAAAAAAAAAAAAAAAAAAAAAAAAAAAAAAAAAAAAAAAAAAAAAAAAAAAAAAAAAAAAAAAAAAAAAAAAAAAAAFAB8AAAABAAQAAQABAA8AAAAAAAAAAAAAAAAAAAAAAAAAAAAAAAAA8QAJAAAAAAAAAAAAAAAAAAAAAAABAAAAAAAAABMAAQAeAAAAtQBzAAAAAAAAAAAACwAAQAAAAAAAAAAAAAAAAAAAAAAjAABAAAAAAAAAAAAAAAAAAAAAAAAAAAAAAAAAAAAAAAAAHgG/Acc5ZgBrCgBEZgAAAAAAAAAAAAgAAADAAQAAkAEAAAAAAAAAAAAAB6bfNgAAAAAAAAAAAAAAAAAAAAAAAAAAAAAAAAAAAAAAAAAAFw8AAN8OAQDhDgEAAAAAAAAAAAAAAAAAVQVUBY8EBQB5AIUAUwBfAAAAAAAAAAAAiQQrQQAAAAAAAAAAAAAAAAAAAAAAAAAAAAAAAAAAAAAAAAAAAAAAAAAAAAAAAAAAAAAAAAAAAAAAAAAAAAAAAD4AQABAAC4AfACAAIAAXACADAAZgAwAAAAAAAAAAAAAAAAAAAAAAAAAAAAAAAAAAAAAAAAAAAAAAAAAAAAAAAAAAAAAAAAAAAAAAAAAAAAAAAAAAAAAAAAAAAAAAAAAAAAAAAAAAAAAAAAAAAAAAAAAAAAAAAAAAAAAAAAAAAAAAAAAAAAAAAAAAAAAAAAAAAAAAAAAAAAAAAAAAAAAAAAAAAAAAAAAAAAAAAAAAAAAAAAAAAAAAAAAAAAAAAAAAAAAAAAAAAAAAAAAAAAAAAAAAAAAAAAAAAAAAAAAAAAAAAAAABiFURgAAAAAAAAAAAAAAAAAAAAAg4ODgwAAAAAAAAAAAAAAAAAAAAAAAAAAAAAAAAAAAAAAAAAAAAAAALOzs7MAAAAAAAAAAAAAAAAAAAAAAAAAAAAAAAAAAAAAAAAAAAAAAAAAAAAAAAAAAAAAAAAAAAAAAAAAAAAAAAAAAAAAgwkAAAAAAAAAAAAAAAAAAAAAAAAAAAAAAAAAAAAAAAAAAAAAAAAAAAAAAAAAAAAAAAAAAAAAAAAAAAAAAAAAAAAAAAAAAAAAAAAAAAAAAAAAAAAAAAAAAAAAAAAAAAAAAAAAAAAAAAAAAAAAAAAAAAAAAAAAAAAAAAAAAAAAAAAAAAAAryMBrw8AQQAAAAAAAAAAAOAO5w7lDucO6g7sDu8O8Q70DvYO+Q77Dv4OAA8DDwUPCA8KDw0PDw8SDxcP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lEwAAixQAABkUAAC/EgAAohAAAMMOAABcDQAAiAwAACoMAACEDAAAuQsAAOs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4GAABXBgAAGwYAAP4FAABsBQAAEQUAAMEEAACWBAAAbQQAAJUEAABbBAAAcw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g8AAA8QAADbDwAAkg4AALcMAAC5CgAAJwkAABwIAABkBwAAPgcAALcGAACTB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nBAAA5wQAAMkEAACaBAAAJAQAALIDAABVAwAAHwMAAO8CAADoAgAAxAIAAL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UBAABnAQAAZwEAAHkBAABoAQAAeQEAAHEBAABxAQAAawEAAHwBAABtAQAAa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QEAAOMBAADeAQAA9AEAAN8BAAD8AQAA7QEAAOoBAADaAQAA/wEAANgBAADj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wAAOQMAAC8DAADRAgAAkwIAACwCAAAZAgAA6QEAANwBAADhAQAA4AEAAN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CAAAjAgAAMQIAACACAAAqAgAA9AEAAOoBAADpAQAA2gEAAPMBAADqAQAA3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gEAAO8BAADqAQAA3wEAAMkBAADCAQAArQEAAK8BAACxAQAArQEAAKkBAACt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3AQAAvwEAAK4BAACnAQAAkgEAAHsBAAB0AQAAeAEAAG8BAAB1AQAAWgEAAG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CAAAQAgAAEgIAAAwCAADPAQAAzgEAALcBAACtAQAAlAEAAKgBAACoAQAAp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sQEAAK0BAACwAQAAoQEAAKABAAChAQAApQEAAKEBAACaAQAApwEAAJcBAACe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5AgAAWQIAAE4CAAAbAgAA0AEAAHwBAABFAQAAHwEAAAsBAAADAQAAAgEAAA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wBAACuAQAAqQEAAKQBAACzAQAAtAEAAKMBAACfAQAAvwEAALUBAACaAQAArQ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eIRH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qu2q60IVUOeSh4OfQKAxV9ArwEqQKZAkcDfgOrAVkDYAGdAcsJMAb2VzZBAAepIHMCpQbuATECkgJGAgMCLQLMAfQBIRy9DAw7ckC8B0QPxAL1BFACMAIzAjwCIgIbAm4BwAFzH8sOz0fbRLcN+TUxBFYEzAJ0ApsCAAKRAz8DMQI1A1wtQghgQVk/kTqwPsgCuhSAApICMQQGAwsE0gP/ARgDZjTVEr80izWtMPA0LAI8BvoDTgKGA10CUAq+CTIEXgp0DaMH8CDDHLUaLQu0EGER/wvWC2MOdweYjWm1ZSx7omQGKQU2DRIJpxJ/EJAGAxQ+B9ICmQgEBqcxXHg/L5e6QAY0BzUHNA7YC7sJ7AWzDrEFIQPrBXwFmQs/DNwFrAugAqQFlwcACW4G8QjNBO0H6gN1B0ADmAeVBfMDwQW8A1kCNAPHFFoIGRdsDbEGzRGdDDsPdATBC2gEQARMCqgFJgO/AxMD4QPrCBsEngi1CuQMRQpaAkoJAQJEAooD3wNKAwsEkwTIA+wDaAIAB4IGzwQWAzQFAgVsBdMH0QN3BO0DVALRAisDFATQBLwEVARQBLMDWwX6BeICzwQ3BHkF1ASyA4ECLQPQBH0EiwGbAlcDsQNVAzQDwgIKBGcGKAXRA70D2wPfAx8DSAQFAq8CbALgBoIC8AEQBHgCFQRvA9qr2qs9VXaffWg9NTAzMjIkKiQqblplqJRQOzM2MjYxMi8oJ5aWj6SISEs/NSgvLTMoICebnJKfn4BgPi8/OE5HSUdAfEiXmpqVgUA/P0VFT0NESHN1kpGPjV9KXXNzlsTFl45UMnVgYXWHg4CLkd/b46+IhHhxYWBqiHBlenu7tditgK2BeVtLZIFoaYOIfpKEiX+0h3+fq5WbgZ+jnYOAUYB3fW2HssjF1Y680aOVjaeZeYB2hISftLm9x9W7qpChm4mAb4iKkaGwuLbJx8HDuZibe2mDd5WcmZmnucHBtrGWe3R3gX+WpIqaqJGnqau0qH97e4GIj5mPkrSNj5e3qp9/nG9lcAAAAABrAAQAcfQDAFwcBABtEAQAf3TkYbik5NnReOW5sezkwbhA5bmwPOXBhUQFAKVABQCZaAUAuWhliQAAAADtbOUxtBjlQWTgAwBeJAQAWjwEAHnQBACsSOXBsoQFAJgI5cG5NOW5xZBliZmcBQC9WOW5nFAFAJQ0BQDLtOWxAW3lMf5s5TFk8AMAXPADAFswBACicETOoRDlwaCQBQC3/OTBtmxliZeEBQCz8OTBiegEAKhQBQDIJOW50/Tk0e5Q5TH0VOUxVfwDAFn4AwBa3AMAW1wEAH5w5GGvSOXBr0jlwaTERM7hpAQAo5xETtYUBADycAQABR0EACO5AwBmWAQAZngEAFgMBABX8AMAU9wDAFnkAwCVfERO6+wDAAkVBAAQLQQABzUEAP/UAwDgKAQAJxEEAPfwAwDcPAQAclDkYVcEBABN+AMAS+ADAEnwAwBO+AMAfkjkYbBc5Fm8lORZjmhETn+IRE6mpEROv/QDAKUcBACS0AQAmaxETrrA5FlxWOTh+6gEAFggBABUMAQAfizkYYZ8RE6TpEROmJBEToGgBACfrEROrtwDAMv8AwCpaEROmHwFAJ2sRE7CjORZy4jkUczc5FF+KORhgFTkYYQ45GGDfEROsODkQa3I5FmM4AQAlhzlQbjg5FmvfEROyPgDAGaABAC+9ORBmYBETsFcBAAGeQQAh6zkYa3c5Fnc0ORRlqRETrXg5Fm3xORZ0KDkUb245FmvfEROnYBETqOcRE620ORZ1+DkUaKYRE7sQAQAKRUEALyk5FnNyORRxoQEAPjohFE1kQQA0cTkURitBABoHAQA4KwEAMmw5FGVPEROq6BETqzU5FmGjERO1FQEAKWoRE611ORZwMjkWY085GFxHAQA43gEAMnE5FHU4ORRJ/EEEIxNBABsbQQALBUFEPVI5THp5ORRd9AEAHh45GF89AQAzaTkUbQc5UHtmAQA98gEAPIM5VECDUVQ8AzlUSwZBRBEuQQAdVkEAI1URE596AQAuoDkWYKgBACs9ORBiwAFALZ05Fl4uAQAwITkWWw0BACJqEROFJEEAMfI5FHv4ORRNzWVEC7lFBABAVVQqzDlQdoI5VGo0ORZ3DTlOYkEBQDcIOU5hiwFAN285FGYFOVBaYAEAPO0BACmkEROn5BETouMRE7elAQAsYhETqMc5UGZ6ORB0mDlOcpg5TnAQOU5zjjlOYkcBQDauORR0RTlOdkA5VHrzORRCe0EANgY5Tnk6ORRHr0EAM+05FGt1ORZ4HzlMQAAAADCeGWJ1ljlOdAY5TnIQOU52DTlOeAw5TnZGOVR3MjkUduM5THYfOU52gTlUdG05FHqAOVRvwTlQQAAAAAAICAgICAgICAgICAgICAgICAgIAAgICAgICAgICAgICAgICAgICAgAAEBAAAAAAAAAAAAAAAAAAAAAAAAAAAAAAAAAAAAAAAAAAAAAAABAAAAAAAAAAAAAAAAMDEwMgwAQAHwAAAAAAAAAAAAAAAAAAAAAAAAAAAAAAAAAAAAAAAAAAAAAAAAAAAAAAAAAAAAAAAAAAAAAAAAAAAAAAAAAAAAAAAAAAAAAAAAAAAAAAAAAAAAAAAAAAAAAAAAAAAAAAAAAAAAAAAAAAAAAAAAAAAAAAAAAAAAAAAAAAAAAAAAAAAAAAAAAAAAAAAAAAAAAAAAAAAAAAAAAAAAAAAAAAAAAAAAAAAAAAAAAAAAAAAAAAAAAAAAAAAAAAAAAAAAAAAAAAAAAAAwMTAxAAAAAAAAAAAAADAxMDAAAAAATk9STUFMICAgICAgIAAAAAAAAAAAAGQAAABkAAAAQVVUTyAgICAgICAgICAgAAERAERUVlIEAAAAAAAAAAAAREMBBggACgAAACwBAAAHCAAhAAAACgAAAAgCAFM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T0ZGIAAAICAgICAgICAgICAgICAgICAgIAAAAAAAAAAAAAAAAAAAAAAAAAAAAFZSLU9OICAgICAAAE5PUk1BTCAgAAAHAAMBAwABAAAABgAAABoBBQABAAAAHigAABsBBQABAAAAJigAACgBAwABAAAAAgAAAAECBAABAAAAFVIAAAICBAABAAAACowAABMCAwABAAAAAgAAAAAAAAAsAQAAAQAAACwBAAABAAAAAAAAAAAAAAAgICAgICAgICAgICAgICAgICAgICAgICAgICAgICAgICAgICAgICAgICAgICAgICAgICAgICAgICAgICAgICAgICAgICAgICAgICAgICAgICAgICAgICAgICAgICAgICAgICAgICAgICAgICAgICAgICAgICAgIAAAAAAAAAAAZAAAIAAgACAAIAAgACAAIAAgACAAIAAgACAAIAAgACAAIAAgACAAIAAgACAAIAAgACAAIAAgACAAIAAgACAAIAAAAP/hC/lodHRwOi8vbnMuYWRvYmUuY29tL3hhcC8xLjAvADw/eHBhY2tldCBiZWdpbj0n77u/JyBpZD0nVzVNME1wQ2VoaUh6cmVTek5UY3prYzlkJz8+DQo8eDp4bXBtZXRhIHhtbG5zOng9ImFkb2JlOm5zOm1ldGEvIj48cmRmOlJERiB4bWxuczpyZGY9Imh0dHA6Ly93d3cudzMub3JnLzE5OTkvMDIvMjItcmRmLXN5bnRheC1ucyMiPjxyZGY6RGVzY3JpcHRpb24gcmRmOmFib3V0PSJ1dWlkOmZhZjViZGQ1LWJhM2QtMTFkYS1hZDMxLWQzM2Q3NTE4MmYxYiIgeG1sbnM6eG1wPSJodHRwOi8vbnMuYWRvYmUuY29tL3hhcC8xLjAvIj48eG1wOkNyZWF0ZURhdGU+MjAxNi0wNy0yOVQyMzoxOTozMDwveG1wOkNyZWF0ZURhdGU+PHhtcDpDcmVhdG9yVG9vbD5DT09MUElYIEw4MzBWMS4wICAgICAgICAgICAgICAgPC94bXA6Q3JlYXRvclRvb2w+PC9yZGY6RGVzY3JpcHRpb24+PHJkZjpEZXNjcmlwdGlvbiByZGY6YWJvdXQ9InV1aWQ6ZmFmNWJkZDUtYmEzZC0xMWRhLWFkMzEtZDMzZDc1MTgyZjFiIiB4bWxuczpkYz0iaHR0cDovL3B1cmwub3JnL2RjL2VsZW1lbnRzLzEuMS8iLz48cmRmOkRlc2NyaXB0aW9uIHJkZjphYm91dD0idXVpZDpmYWY1YmRkNS1iYTNkLTExZGEtYWQzMS1kMzNkNzUxODJmMWIiIHhtbG5zOmRjPSJodHRwOi8vcHVybC5vcmcvZGMvZWxlbWVudHMvMS4xLyI+PGRjOnRpdGxlPjxyZGY6QWx0IHhtbG5zOnJkZj0iaHR0cDovL3d3dy53My5vcmcvMTk5OS8wMi8yMi1yZGYtc3ludGF4LW5zIyI+PHJkZjpsaSB4bWw6bGFuZz0ieC1kZWZhdWx0Ij48L3JkZjpsaT48L3JkZjpBbHQ+DQoJCQk8L2RjOnRpdGxlPjxkYzpkZXNjcmlwdGlvbj48cmRmOkFsdCB4bWxuczpyZGY9Imh0dHA6Ly93d3cudzMub3JnLzE5OTkvMDIvMjItcmRmLXN5bnRheC1ucyMiPjxyZGY6bGkgeG1sOmxhbmc9IngtZGVmYXVsdCI+PC9yZGY6bGk+PC9yZGY6QWx0Pg0KCQkJPC9kYzpkZXNjcmlwdGlvbj48L3JkZjpEZXNjcmlwdGlvbj48L3JkZjpSREY+PC94OnhtcG1ldGE+DQ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Dw/eHBhY2tldCBlbmQ9J3cnPz7/2wBDAAMCAgICAgMCAgIDAwMDBAYEBAQEBAgGBgUGCQgKCgkICQkKDA8MCgsOCwkJDRENDg8QEBEQCgwSExIQEw8QEBD/2wBDAQMDAwQDBAgEBAgQCwkLEBAQEBAQEBAQEBAQEBAQEBAQEBAQEBAQEBAQEBAQEBAQEBAQEBAQEBAQEBAQEBAQEBD/wAARCAFQAc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xpxtRUcAEE8j1p04lbyjOOGXKkdxVrWRZrK7aXIZLXd8juPmx/jUtva3uqaPLdSSSPDYYVAFzgsfWtowu2kY8yspMzrpGTbJ5JSNxlec/WlikmEgIYqWGVbO3irkFtNfW/2KyjaWRA0zhVJOB149uaoeU7NhVJZByMfnSlFrXuOLvoSw3DwuJVALKc5bnmvQvAxn1MRRafLA90oeR4ZOwVs4TdkZIJ49q8425OVxjGa3PDGrWmk3DTXEUZeMiSIuMqWHYgdjW2DqRp1E57GOKpupTfLufSniDxPeab4OaG0dp4WtoJDFLsGQH5yQ2TztAA4xXJfAnxDpGgaxqGr+KAX+3Mm6K4+VWMjFcgH72M9ge9cb40+KfiHxnHaX09jZ28enJ5QayXbuVjgh/wAPatS11h9V8KX/APaNj/prSKlndx4jATgsSnVlyM8A45Ne8sXGtX9rTv7q0ujxfqrp0eSS3evkew+OviafEI/tDRNcktUsZBAdN3JjzAflLIG5XIJJ6AD2rpPBPjxNJtZbvxsdOtxHtuIfs8ARE38bt2cDOeelfMGpxeIdCjlhWeWC4gMdyodRiQ5BLIwGcAEnnjrXM3Wt6rqwkvdU1aW4Zn2lDKSTwfmx6dvxpvN6mHk24+9+H3Ef2VCtGyen4n1n45+IVz491mHwz4J1l7e3CtHeeWgdJGJ4y65wMA+mSetJ4f8AEHib4b2jeVdhrUOzfY7naGlAUrujx/eKj/Jrw74daRr81zZR6ZoN80zfvHUJs3rxhwxOD95ePcV7t4J+Ekuu21xL4niv7KYTl0eWQP5iOgyoX+Eq2RnvxXVhZ1sW3U5WpPrrb5HHXp0cN+7uuVfeeZePfiF4k8cT3zXGoXNlaiQuIRMSmQADEuBgn0x/e5pvw38NSXN5YWCpeB3YMd0IQtESCSpPuB16c9K+hdYsPhj4WtotO1XTImhkYpLeMBI0Tnpu6tzz2rjfEnjJ7S9itfAHhWwupbJjbwSbwhl8xsIqAkercnjg03g4UKntZz5pdktRxxPtI+zhCy/A8W+K93oxtUTStdlv49UuZZ3CRxqEO7jcEGSeeh/CvM5dIv8AT7y1W8t1SK8jWVN2RHtboT9Ov4V7PpHgrUJ7tbHxH4VuIr69u0D3DIY0i2PkuGJCjCjnpkdK9e1TT/hJ4ptX0Gy8N3BuNMt47u3f7GyiaOJtqhZOcqTxnI45rz5Za8W3UnLlfRWZ3Rx0cMlTjG667HzFpnjBPCuj3Wl2OmSLdXsYjFys54XIJUgcYyucetZlh4y1nT7q5u2vftBvOWDO2Q2CNw5zkcc0/wAWWl5qfi29t7JWmuZZpcqo2LuzkhQf4QPX0rpPBvwJ8T+K42SLUdOifa7OrygeWi8An1ySRjtgZ615sYYutO1HXl0O5vD04XqWVznrePUvEfiTzbHTmvMSxurWcLHysgkjHrnJOTWRqDrcatdR6rNKhaURee7FiCCAWOeTxXu958Hdf8J+DL/WdK8S2lrFEnkXESzYWdEUbZlJIwxfcOegHU14dPr2oCM6YbeC+Eczz+b5QkLSMBuG7uBtoxuGlRSjVTu9e/yJw1WNRt02rLQo6slnpmqyW+mTpeQxlSkzRld52gkbT6HI/Cn69qJaWOOO3t4TFGI3MDMVl6ENz07ce1Tz+Ftfa6s5tfsH0i21H54Z7mIxxsMcEHGe46Vi6r9phupLe8kVmiIiO0DHy8f0rzpxnTTTVr9Dugoza1vYdeS3tzGbu5bKv8qucANg8gYqmjIuSyndii3iMrH7OC2eOTjH4mpJ9PuIYFubhGjDHADggn3HqKx5XL3jZNLRld5hN/DkDv0pvmtjOcgehpnyg8HHNORN+M9jUtJF6CuC+VBwp5x6U+BomX9/ubZ29TSTkAB+w4znp+FRKyntnHtgGhMAnMrS7QDjPyjrgUSGbYqFjwcYJ6U4b2Py5LZ6+lOdgctM271xVXAr7Wzwc8c1MLiTIjMhKjoD2NRhDnKqSM4Ap0qqq7sZLcYxTHZMmM7KwIOD3AFEkizcspzycDvUG5mKgn2zSoreYoV+enXilbsJjcliDznsKufZtiJJ5ee+RUcsbkF3XAGBnOeoyOnercc3lKYwcK4Ax688Gh6E7iXs8U0EZWJQ8ZwcgDjt9ao7Gf8AeMAD+VSXPmqT5nBJxuNQI3GM55xg03JvcFFLYPLJkUpyQeeKmmbB2qxOO+OaZES7hUBz3x2qxLEu3CMTj73saV+g7EltCY4WuJ7aNlcFFL5yPpVSTg4zj8OlJJMzqiuzMBwDnOB6e1WHZpiCxXJHCgdhVSaashKNncpM5XLBu9OiJUFmI5Hel2KSy4xjPU1G4HQtnPpU2RVwwruAvzE1NNZMI1KFSzHnnoKrjYD87EAelWI58qxVQMKBz3oGyoyhGKlhxVm0lIbA2xjpu7k02ZI2CmM8/wASj+lRBism5flKdsdKbV0M0rpFv5C5bEiALtA/WqksMSriJdzDrkcfhRHM0a4hVjJjrjlvWlYeYN8mcj7ynt/9apQiuN2AG5wfxp5beoJPPamPL/Cn/wCqhGlkPJxjn8KrzGI8ZJ2kMKEGCFjUH3J4pxfecFsr3NWLaEJJlgGz6HpSuIQ20kkBWKME5zlR19RTEtVe2cuSsinua1kZNjIkqoSOOeT7VmTBQSEySMgj3qU2CZXEyqdrDKYIHtWhoN3f200sNmu5LpDC6MflbIIGfcZyKzJYpYWKSxsp9GGMU6FnGEV2xnOB610xm07oiUFJWZ3XhpodIhk1RBGHMb2hVlEhLOBjAGCDnnNYWttBDeW7225F8oI/yBTuyQ3c+9P0bUIyhtr4tJDI+5ow+3nH3gexFZ97JEwVoWySzA5J6Z4z+FdNSvz01ExhS5Z8zKrKq7159uOacIY1j87LjaMEY6mr9tp1jLG1xLqSI6uAYtrFtvqOMfqKLiK0aVG0+R2hkPzI5yVOe5xz9ax5Ha5rz66EWl3z2bM7s4gmXbJGpwWGc4rofE3ie/uG00xXG+1t0BhKHbgHB2kAYBHf865i/sJrO+ntRIkgt2Kl42ypAPUH0rtdGn8Jx+EorLUrlrm7lkDJB5e0xEkqxVyCDkYPI611YZzcZU+a3X7jmrqCam1cqX/jm81R5bq8LSySKsQLuS4UDAC+nFVfCb2EesJc6hA/2NM+cwAYxISBnnryR+dYslpPaXEkIXJjkKEdCK9G8BWUNnoniKDUHtFu7mxMUAuI2KsCyE4IPDYGRx1HUVph/aV6qlJ7XZnX5KFNqK3Pdvgn41a+8SyWgEktskAgTEO1VYAYfqfvDGR7A19Ao6sMAdDkV8T/AAp8X2nhXxPZ2d1BM++ZY2vBKDlCF+QgcEAkY5B5/Cvta1ZG2yK2RgYI719pl1dVqOr1W58jmOH9lW02ZnX3grw5q6SJc6eA0sqzyEdWcHIJqn4e+F/hTw3Kbm1tGluC+/zZW3sPmLAD6Z4rqWMIGVY7vaohMysfm6etdajFvmtqcnNNKzZy3izV9D+1/wDCOeI9KlkhuQMOqltyZ5JwOB2POa8h8XaJ4c8MeJW8S3L39tpLKlotkjMEngAVcs38Ea5zt7kfjXtmt+E9H8SXsF9fJKJ7dWVGjkK5z6464xxXA/Fj4Y3Wq29rNoWn32oTQ+Y2Hu8Rx7iM4jIwxOenHCnvivPxtOpKLlZNrY7cJOKaV2l1PlfxLrdx4k8QXF5ZWJt4EcRI1uuAgxtXp0BA5Gfxrc0q58RaHJZ+IX1i3eWwCNDArCT7RHk7kdVOQQQmQeTkehr23wd+zu/hTF9eahLLNNGUCuy+WAxUklMHkAHjJGa8l+LejXXhm+8iSSKylee7mBSPYiQjaIwgHJLEMST/AHVr52eCrYWm8RV3f5ntxxFKvP2NPZHHeIdZ1XxXqV1Jf6z9ghvZTMYdspUL821VQZJ6EfiPesyzlv8AwcftZtoZN3ywvMpDbyMhwMc4Dcg9OntWR/a2pRSpJFcyCRcskpzuAP8An9ahvpdX1OZYJLma4PJyXLBex5P0rxvrN/fS97ueoqFvcduU6TxH8QZvE0EdlcXNzNBG4CC6IkZFC8Ko7DcWOM8cDJxXKSXiXBVEsQJBlWIbKn3py6TqEriwjtN821m8tVO4gd/8+lVJrW5tJjbXMT200eBsdSrA+4PSs61SpV96WvmbUqcILlidD4Qhhi1mK7LSAQI8uIow43BTt3D+7uwDWj8Sre+vNfl1W5iRWvIkm2IoCxAgcYHTsPpXM6KJzeqVvprbP33jPbr04zzjit258QWaI6Tq9/xJGTtMe4n7hPzH0BIq4TX1f2cu9zKcZKtzR10OXNpF5q7ZN/0XGfzp1zAF6cHBNMkkkfLqu054Ge2aiuPPfBDd+griafMdhCZG35L4zxyKv+XGIFHno4PTj9KzjEwIznHSrMRiChdxI96Jdx2F+5wEI9zzTG2NnJxxUxfAAUHbVWUBRkE4NC1ES2N29lcpcwsPMjYMoYZBNSFHuned5ELOxLMeACefwqkACcg8jtU6SRoyGRdyryyg4zWifR7BbqgjhbYzk8DpjvTXDgZYck5qaS4Q/wCrXaCeATnFMLqxw5J5xUjuKksxi+yknYW3YA705WKLw/A7d6NhXlecepoCoTubOD/CBQ/MTsSRzpdIILnzAoLMGUD72OM/jiqbqBJsAxzVsYYBYxkA4IzgioWhKyLgsezZ7Gne4hImeMsuOT79KcuJOAxGSTjOTikkjXcFLsCeCaYqmPGTwDjjvS8x77ispI8tu1IZXXjt0GBTyNz5UZIHPpUUiuTwflJ7c0KwC/MAX654FRhdxAByfQVKYj08zgdecZpYWRXyYuc9SeAKLgQPDJG+GHvUeWJK8gZycVpSYY7iRgrkM3eqk9s6qCp3A8ZHNNMdxkcuMBVx/tVIcODlRk8Fh396iKBfl3e3FLHIEBQAEY6ntRYBu6SFtqMc96nVWjTe5+ZugJ4PtToY1kYLOwXHRu9JIqK5zc5HsKQbii0STmLaGPLZNMlieFCC4J9uMClhuNmBEu4sep6irU372BwceaD0HpSFqjMyQeCKk3yJyCcE8imtG0agsoB5waN3AJOSfeqdhl2GSDbuVPmBwPXpUjxebGQVCzPyfeqCzJEQy54OTz3p/wBqd3LlsZOeKhp30Cx9wX3hbw3qTbb7w7bXKngiSJG/H1rIf4I/DC7zPL4YjgZxg+U7IB7gA8U7/ha/hGHEmo3JtFEauCwGCG6YPetew+IHg7UlVLTXreQkcLv6fka/PajzHC+7aUfvPqo/Vq2qaf3Hnd9+zX4H1G6ni0jUtRsWUAriVJU/Jhn9a5DXP2ZPENlBJ/ZevWd4gO7EsRjfj0IyK+gY7nTWu2nt7iNwAM7CppbzbdQypasU3LgFSR830rKln2YUZ8qndeav/wAEqeW4aoruNn5Hyhq3wj+JenW0Vq3h3z7dCXD2+2TnHUkHP4VytzomuaUkkNxptzCwOZC8LLgD6jpX2/pFneLaRiW53tjBOAcflir17pcUseJrWKZTwVZM5H6169PjCpGajWhzeabOKWRxs3CVvU+AbxHhuXV85xzznPFMjVmIVGA4J6+navtjUfhT4C1uRpNS8LWDyk5LLH5bH8VxXgvxk+HXhfwLqdgdBt5LdbveHid2kUdgRk54+te9gM+w+Orqik03939fI83FZbUw1N1LppHGaF4evNd0O+ubO5VpLNluZY2IBKcqTnrkZ/WvZdA8DyWngzUNGuiL27v1gJgLplcEghSRww2gevNcL8NfCGpeJNUl03RhECIykq+YUJQn5jzw2CBkHsa96uPCWoaFPpepF+LV4HlVY1xLI0hDbyecfN64+lfpOV4OMqftHHfQ+LzDEvn5E/M8GuvCN5oXi+18P2UjRhJ4pRHPz6bsEYzypFfT/wAMfGGtar4h1fQdTkgljs7a2njMQx5ZYFSpB5/hz+frWD8TPDtmPEuk+NYbxY7uwuIYvKlBaIoxO7gdzkY9x3zS+A4Xj+J13rOml/7P1HTFWZXcvtmWRjgE9BgjHsa9HDYZ4Wo4rZv8LaHn166xNPme6X431PaRKO/1plxd29tCZrq4jijXq7sFUfiariQZyDVbUrKz1ayeyv7SG5iYZ8uUZUntnNem01HTc8rrqyTRPFOgarKyadq1tcFeD5b55zjH51qzazp9nOkFxOA8n3QBnGOTn0GPWvB4fAnifwq9jLc+L4rSNbiPyx5KHc4Xjdjk44Hrge+a8w+Kup+KNM8VYt/Ec9xfTov2x7eXCeYMrhOuBjGRXjYvHzoU+epD8j1MPhY1JqMJo9z1/wDaF8Df2jPaWbXNwtrlTOoCxlvQE985/KvA/jV410TX9YimXT7SZriBHeVpC5jUPwOPunHXHXPtXL+HtBvteikuFhnkaNVBUuoUux+TPIzlto9a5bWtKuY9S8idlWUOUlUuCEYHnJ6AZz+VeBi80xNagoTWj2PWw2X0KdfnT1W4kxhluXtLCBrmWbCx5HIPUgD3/lVSXTdQ02Pz5SsLeaY2iY4cMAcjHpx/KtZ7TSvD81vdC++0XcU0coW3kyqxgtuUsMc/d5Fc/rGoXeo6hNezMxMzmTrwMjgflgV49TlSd9X5dD16TcnaO3mWYtSvCvmxTfvVXBkU4IA9DVPU57m+nFxdSNNPIPnldyS/YdfbFWrKxvpBIJF8uO3iEzlhg4YAjj3yOfekFskx8jAZ2XcOvHpiuZuUUr7G6tfQz0lKN8rENniphNHtKzOWJbBGO31qZbCON9s7YwDuOcGoLiwSQb4ZcbsbV7YqNGVoIYYiokiwgxj3JpIraZ3zMxRRgjHUVPEqJAFARpBwGqBmn6Ty4XjkUk29hkcoRGKL84P8TZ4+lV3jGfusBjJNaD2vljcrdB1J/IVXaQbcOu70Jqk+wXIt39xuKllZWWIiJVwADjufXmoQMEsw4z0FS3FtNDbxTmGZYpR8rMvysR12mqSdnYTtcgbaZAVz15FBRWJK5x39quWIsXtp1mjdrptvlMGAVRnnPqajns4ICEM5LsobGO/pVKOlw5uhCyqAFyDjqRTSS3QnApZI9q5z3xjvxTADjIA/OkPzRIjdST74pdzsNwx1xj61FnYQc5zUnO75OQaLDsWbc5H3sORg5PGDTgCoJchl7n1/GqgkeI5zgfSpEdpEBB47jPX8KmzZJLKyx5LAg4zg1XZ9xzwM9+gzUshDDkfMPWqzE98GmgsTRyqqkAEHOAfWo3dlzx0JIpqAA5LehxUgHnswDIpB24zTS1G9NyWWOJ4YnhyHK/vV689j7VAyMny4O4HHXIq7bJKLdmit9yoQHfBx7Zqve3Sy3DSwwRwgkfIudo468n8ap66krsQvKcBWJqR7keUqxqFzzwec1WCbs5yRUkboOgGT61NkWiQYchQoyOvFDqkEgDp0696aHcHCMFJ6mmtMFUhSTnrk9T60mhD5JVK8Djqai3IyZ79qQscL8oGRzxTXYZAXoOuaB2HLlSQDtzxUsLiN1AYkE/MagVuQu0EdOKeybWHzY/GgCWQxucrlj3z61WkBX8PQdKmWVVbI6UmVfIP596FoMi3BdpKjgdKA69OMHrgUsgGRjpUYHP3sUCufoxr3wx+HniDjV/CGkzE5w32ZVb/vpQD+tcXqH7MXwpuJGlt9NubBiCM290/GfZia9Se5ZDum027IYgYWMMF/75JNQfarHcwlkaAt90S7kz/31ivzyGNxVP4ZP72fWPD0no4o8xvvgQtt4Uj8OeGfE13YzQy+at66hpWXn5GPGV5/SsbQPhR8V9C1aBrnxhZ6lpyt+9Uq0bkdsdia9kaBJ23RXq4HHykH+VSIskaBVlDEdMmk8ZU5ZRnZ37pX+8HRipe7dW8zwzV7349eHdRuRpfhWPULASt5RjmViVzxweaoH46fELRM/wDCT/DfUoUU8uLZwoHfnGK+g0lkcMphGV4BB5pFmlVsS2v7sAENyTn6U4VcK0ozor1Taf5ilGte8aj+aPAtO/ad8L3T7L6znt85ySvQe9cd+0J4o07XLPRJbWKZPPVpl8yIDzIjjDKa+oNR0bwrq6uuraJZXPmDD+dbq2R75FfPP7VmiaRY2PhyXSbVYRCZbZFUEBUAGFHavRy36o8bSlRTi/W62+85MX7b2E1Uaat6Dv2c7y9fWre7TTY4LWe2kt3cIFDFeQQerN65r23x3a3N7pVs8EjL9lvIp3VWI3IMgg46j5s49q+d/gtqOtWt6qW0FvKbv98kLO6BWXjOMYznHPPUjrX0XoOt3GrW7xalYPbXMR2yRSL+RGeo96/fsqtUwkYu9z8gzK8MS5K1ire6deapdalpl/8AZ7m3u4TPApUZhdcBPx6nPtTvBemPpGnafZP5plhkn85jnG7PP1GelXryG+Ov6deW4H2aKKeOcg4I3bCvHf7prShVIQyrxuYsfqTmvSjTSlc4JVZcvL3NPziOg/GqWq2cWrWMlhPJOkcwwWilZG/MUCTAB3c07zCzcGm4qWjRKbXXU8e07Q/E0mty6YdO1RYYlKJLeXjOsiREhWXOQGO1T7V5troh0zxbJZa7q81rNAxihjtMy7VYAn5ievY496+rDx+VeTeIvgqNf8RPrSzW1pG1zGVWBdjRwL94DA+8SSa8TG5bNwSo6u/X/gWPWwuNgpSdV2VjynX9P0LRLKGy8NatHcMVjuLkyu0bOuW2lSeCwyQQBn5uOhrz6FdPtriSO68uVpBlvMX5R6YP4Hmvpjxh8E/Dmr7ZZtcextoLYQIpk5ZtwO5iTz7CvJp/AnhOW11nS/D11fahfWaqXIjYRhBkAkDvn19q8LG5bWjUvZLtr+h6uExtKULXbfX/AIc871SCxv1jh0KwleacNIxC5/iOFUDpgdaox6fBYahFZ6/Bdr/E0MY2vyBt6jqaurJdaP8Avk3LJFkMucMSOD0+v86rardXs0Ntc/b/ALSCoZl5HlHJwh/D09a8GXLF88lr2/4B7MOZrlT07l/UxoZ1W30q2spRC21biSP55cAcgHOCeP8A9VW7bRLRLGeTS7e4u7oJHKjtIqiBCSAW+p24xXFPJPJI9wGfzsks2cHnrWm2uX959ltGud/kxiOMAYCjPTjjHJolWjK8pIr2Uo2SZZngiW3juVXzZjlZElQ4jb19DWdGDGD0LDuAOlah1W/j0htDju3W0kmErxL90uOmfYdqoG3kHm7AFJA7c1x1Jxlbl2/U1hdLUqyl15yAeoGKbI4YYyGzwSastbkxhmI3YxyfeqrxQqxwSwA571mrM0FEkjMVUZH1qswbcQx5PXipmQqBJsGQORiqeZZZGbLEc9qtIY/YudrEsT0A9afLcTvDHbvKzxRAmNSThc9cCokUBSTnn17GlLHAJw3YYq79BOwRRn5ncEELmo1co27qfc1IJAcDb09aa00JQq6Hd2x2oTY90I0pfBYbSBtG0Y4qME5zu4703Bxk9D7UoBIGTVbgPjTewG/Azipynlg4z6dMfjUCOUPXjFSCYbeGI9aBXFKMUbGOP1pmNqgKdvrjvUkTbsgr070xkYdAB9aWw9yzLeTXrCR1BMahQEQKMD2FRzKpPmqg+lQqzRtkucnjFSId/JbC45wKb1dxbDd25ySgGeMAYprxqp+Vt3vinsdnLLwKaGP8OTkd6dwFEkojMSswU9eeKQEBdoRc9zTS3AUjrTTnd8nbtS3HYfz3bI6YFMYZXAB4pVITAY//AK6Nu/5geM96L2EM2qBuIOT0zQRu6/eNB6YPOP0pGLDk8ZpjuI8TDnBxTMfpSmRiee3SnxRPMflXkfrR6hcYGYDg4FTQ28k3zZ47ZOAKjkiKkqRyDg1ZsnTOzyE4GWc80ntoAXNpHboAzMW7ntVbhT8n/wCutUwJcSO4jlmRBxsU/wBPSol0TVrhDNDYSLGDgZGP50K4K5RbZtHzfNnNGwN/F1Ga1YPCurSIZXjSPH95uf0qwnhGdkZ576NT6DmgpJs/SlpICoIDIf8AdNV5JIiMK6/So1vo5MborhSf70TCj7VbFskHJ45r8y95LQ+tlJIpT2NjLLvaCAseDhQD+dMisYoX3ojKMcgsTmuT+Lt9qOjaMl/oFlJ5rP8AvriJxujAH93qQfXtivH7P42eLrdxEdR38jiSBD/WuijltbFQ56c0dFNKcb2Po0ko5jQgMRnGQTipYxc7du4e25T/AErzzw14++0aeNZ1vT78XOCEaONGDR+pXcCOc8frWvbfFrww8hjNzcgjqHs3yvsduRWTwdek2rXsZ6LRo6x3uckeRHJkdA+P5ivKvjp4RXxjo1nGLKSK5t5m8kbl+fK/NjaT0Az+FenaVrljrVo13poMkQOC2CvPccjNcd8WbxLTw+jwRTq8s3lKysFKsVOCD9cCvX4bi/7UoxrLS/6Hk5vJ/UqjpvWx8w41XRdWaOwmmiTTZ9kU+wGZXOcDcP4Tz9elfU3hTUv7W0Cw1iXmW6t0MjFMMT3zx65ryrxP4Me48AaleQWnlXl19nnmDucpsOXIBIBwd34V3PgXUYrbw3Z2huXuSsSsm1CW2EcA4HGOlfv2XUZYapKnLa1z8kx9RYmnGcVqm0dp5vH48U4S9qyhd30n+osdg/vTPtB/AZP54pRFfzf6+9VATyIkx+pzXsXtsjy2nbVmo9yqAs8ijHcnFRJq9mRmOczMRwIlLn9Krx2dnF87RCV/70h3E/nVxJFVfugegqG20UklvqJ9p1G5BEVtHbr3MrBm/IcfrSXFm80DB72WSQg4Bbame2QO3408yD0PvTTKAf5VKgmtQlUlHRHlM9r4qubtdFure/mju5JEnkFvsEUYYbZAw5I56ZPTvXSaX8N7bRbe/lyb+4uLdogrN5SychgGK4zgqOeuM12YkXGT1pGmwCMj/wCtXLHBQV29X5nTLFy0tofL+s/C/UprxdU1BbfTYJJdipFdbzI2TkADJHOOtcZr+l3Ph+4a3uSEbzGQyoPkxnGQBzxg9ea9c8X/AA419fENvKb6FodUumZmhVgY5CCSAv8AdwOvtWL48+H1xoGlJezGW6klkAliabcWCqMEA8kZ3H8RXxuMyupBSkqbST3vf+vwPpMNj4ScVKad+h5la6DHFM02qWVx9juY3aO42lcHJCnb16jp+veqN9oLaSqyOWSaRdwGQQwPTGP69K6i+8da1e2aabqMflRpENu1cNxgKGz9CeOua5XUNRjPyCMkg43FiS3NeHiXSi+Wnr+B7FH2kvekVLfeqK+cEHr/AEpXupUkJX5+OxqGeV5gMH7p7+tQzTsoUwNyTg8d/SuNR5jqSsWjcedHtdiGA5Hao7qVCCU27gAcHin6Vpmo61cpGkZVWfaZFTOOmeO+Mj860PEngm98O3cyXOowTOsKzgD5S2cZG08jBJ+uDW0MJU5HO2iM3Vgpct9TAFxhCJGOWOQB1HanwiaWFyBz0BI61E5BdJHjA+bqDxj0q99piEBkJUKScDPWs5O2ljSxSSRBmEkZyASOmajaQqxwE5/Gm7wH3Ko5546Gmxj58OpVD3PaqQxzgFMtgDsQKhSQ/wCrZjszk8VJMrD5I33Ioz9M1CcE8j8apaahaxqX2mPBa204im23S74SUIDqOCRn34/CqL28sIw3DemasW0srqnmyNIIhiMMThRnkD0p9xIrO7gfKeOegOMU5STfuolX2ZnpyCxOP8aVWHBxzUjRAD5QSxPNRAMGAAO49qEUSq5AxinKxfAOc9hTfs8wIAibJ6YGau2+k6g5ZVtZPMUA7Shz9aQDFhj2MZCDjgUimNVPlkkeh7Vdj0XUnVv9FYc/xEZH4VZtfCGpSyRqzxESHgKST+WKWuwrMyHjLAE7eelKLZtqqVAb+db6eGII2c3epxKI+MqRwc9Dzn9KmGmaNDChm1EFiSBtbdx7gcimky1TnLZM5byHVxuBOTn2qQQxEbuM57114/4RGG8RLiaV4k+9LbwmUH6LIYyfxxVBtS0yC4MtjpybckfvAOR245x+dK1zWOGqy6HNSQ78mIM3fIXinx6bqLqJEs5jGehCHBrpv7f2KY4LKGMHlgeQakufFN3M8fk2ttAkagbET5WI7nPemjSOBqPc57+wNVdlU2bpu6ZwKuL4O1JpdrtGgxksMtgfhVs+INWSY3MVzsfn7qjA/CqbX96+5jdS5c5b5yM/Wne5rHASe7J4/BIXdLc3g8hBy6gY/U1PDoWh2Dbp75ZA33QsgJH4Dn86y2LNgsST703J3Y9B19aWuxtHAQXxM1EXw7Az7oDPnoxB4/Olj1PTLZXig05Cp9QMmsoDB4PakAGSOPajU1WDpLoag16RFaOG3jRCemKiGuX+3iQAHjAFUcHacdaRQccnkUFxw9KO0SwdRvH5M78nscCohNKw3O5JJ5yaZgbcZ6GlUAjB9aTRrGKirJH2XqPi3xLpXw6svF9troe5nsorhlnhVoyxUEj5QDyTjr3qXTPiD4i13wrba9pllDPdSjm2f5MuOoDAnHI9KxnmRvgDYXEqK4i0uPcrjcDhR1A7cV598HfEV5Y28mk29vLccJPEgfKAnIOAeR1qeF8oy7MHWp4ukpWk0nrdfcfM55jsVhIU54edtLvs/vPSfGvxubwTBZx+IvBstwb6Bnf7Pch9jDhkwV54PXivI/8AhYfwevNVN5cW2uaanmCZoDBFIg9gQ2ce2K6D4p6L4n1m/wBJ1G4EcSKDbukTkkByC2RjtgV4T4n0dtH1qXT4diiOMvkjJYfWujHcKYXAVZVMMpQi9Pif63DLuIsVUgo1JJv0/wAj6o0744fBm5hjjn128OAAiXaS7APoBgV12jfFj4RONtj4h0eEnjGVQmvgiWeWRlZm6Y4x6Vat7K6lVZIo97TvsjAbBJPbH414L4dpT0jUl+D/AER6cs3qbySP0Pi8Z+Grry2s9e090b+7OvI9RzXI/GC0t/Ffh600+yugwW/heQwsC2wHkjH1618RtFMLWDcblZFkdN+7CgDsPTBzXX/DvxF4i0fxPYRpfXBieZQY5JCUcZyBgfyHXpXXlfD6w+PpVJzbipJ7f8E5cdmjq4WcVHWz6n1TqukLPoTW6qWmEak+YzMvGCRjP14qx4YsW0rR7e0cruUEnHQZOQBU1ncNNbxyyBQ7KGO3OKl80DGRX7ZGmlLmPyqU3y8rLvngYBwaAwUZ5wapiQeoFO8z3rXYzvfVll5MDKmnxFix3E4HrVQyBRjP5VJBJ3bPT86G9NAirsuduTzUbN6kUm8YABx71BI53Y3ZHbioi22W12Jg5PU0hc4/+vUAkAzyPxpnnEnrVLXQz5SVlRirsFLKcqSOn0rK17QbHxBbm3vC6fKVDI2CAetX2l6YPPvQzEj/AApSippxlqik3Bpxep4dr/wkvr7xHZeH4jALMRMUnLfP5agAEr6jAHf1qzffs0ae9yJtN16VEMgyJogxVM89+Tj6dK9HvyF8caSwz81lcr+qGugecxxlwjN7LyT+FeLDJsFOU5Sjd3PX/tLFQjFQlpY+Y/EXwv8ADXhPWl0zUPFUsm62MvyW+799nAQ8/KOpzmsa38L6Vr9xJNotwLewjchjIgaSNdrHc+CBgYGTn+KvbfH+jeB9ZnS68QyXdsYzlwsRXIwepx6muDXX/AHhxYrDSWuZ7OPZ57OQks5G/qcAY+bGMc59q8HFYHD0KzUnGMfXX5ntYbFV61JOKk5emhqeD/DPhddIvLm7gmeK0Vo4bpW8vbLsLM4U8BeFwTkkkV4r4m1eDU7iKS2RxFGDGskjBpZCDklvzwPpW34l1yfWLu8caube0mlLJCshOFOODzz0rm/sWjx8yXssmG6BQM15OMxcKyVOmrJfiephMHVg+epdt9OxjyTMshKj25qLe7YUNwORW80Oh5LiCZzvx8zf5/lQbmxiDCHTIeTn5uf/AK/5GvMSPTVGb1MaJ1KlWX5gTzWilnc3KnbBIzBclQvarD6oWDhbK3UkjnZyP8aG1a/cFftG0cAAKBiny6lLDyYi6DfuqqIQqMM5Y8D6+lPHhiYqAZoUb0Lc49feoXvbxyd9zIeMfeqPc525bP40cposH3ZZ/sW1jOJ9S2gcDaO/vVgWWhxuN9xK+zqvZvfIHH5VmgfzqQjk8UmjaODh1L/maCihUs5JATnLHDD8e/5VJ/a1lEWlh0qESdAwwMj3GKy1AOBnj3pdo5FFjWOGproan9uSogjhtLeNc52hcimNrWoupDTD24HH0NUPQDvT8DkCqVivYwjsid9QvpCpe4c++eaiM87As0zsRwPmPFIBgjFAHBNOxooxWw3JI5Y8mlPsO1GBwc96cRgg4osW0RsOTwaYRlQalkXAIxUeAFBpMcUP2gHJPahRjJx+dGTke9A6HFA0heq8nGKYANo+tPBO09qaeBwaRaQj+5pv8fPWnOR9KaQS+D60inZMXGeh5xSEckEUoIBI3Z+lIAMkk5oYlFCjoQM9aQYAOeuc0A9aRcHPH1oDRC9Rz65ojIzxSdRgDoaVMgEkEd6HrqCsfWvhp3j+BNjlVMlvZkYcgqSpPUnjHH0rxC01CLR7651HSNUSylhLNJFCn7vaGBbAye2ORj0717X4VgMnwEaGSF4kWxkA3jB24bBx7jn8a8V0W80bSNct9RMUU2kXysk9nOvmFMR8uCc56dBW/DN6dbERva0/uufI5z71KlLe8T3nRL+LxH4etb+58uTzIVl8yMgqT3I9PpXiXxbsba08a3GqvGqJPphEe5uC+3Hyj1qbTNb1Pw1a/wBoaTdyDw9eXWGhiH+pJfPygj5VwCCfwrH8c6yfGEVlbfZPMvIJJgsoO0+WMEKRnng5r7LMK8a9Cz+JWPm8FRlh6rt8LueYT2M8UaPLCQrZAIbOcVvy2KjRNPjs0kWaUvOA0oOcE4YYPGMGtvVPDVnJp8N1byoqrBHHIkbDcJtvPHUZIwSe9Lr/AIc0Ww8C6PrFrPLBqcweNo3ydxVzux2A5xXgRwUqUZuVrJI9iWKjUcUu/wDVzlI4jP5y75GTd5rIikqCe+Sc8HFel+GNAlk8TadbaRFHNYGa3kW4wQYplGe5ycEVN8H9L0rULDVP7YgJksoirtIP9UnJ4Hrwa9V0HTo49AgvILK1SSOc3CMYxvZc+o6NivayzL01Gq3vZ/d0PLzDGtN00ttDs95AwfxIpwkXGMEkVTEwZQwK4Izil8z3r67m0sfMctmXfO4xx+VAnA4x+lUxJjqTzS+ag6mlzbhy2LolFKs53YBIH8qzzMAcluaPtSjoQQKejFZs0/OPXNNaYHrwazhfYzz3xSfbAT9KSiUtdi8ZTjGRTDKR0Jql9qycdKTzicfNTFZFwSEe9OE+DjvVLzSR1pPNOMdaH5hYz9WmKeLtCkz96O5T/wAdU1uy3HlqzZyFBJx1/CuV1uU/8JFoDjj95OPzj/8ArVe1DVhpt7aS3LMLdpV3ADhssBgntya43VVGM5Po/wBEdapOo4R8v1OM8ca7qFrpN9dW8c8apGVl8yJpAV7gE8dCeeg9K+atzMGLMT06mvuz9o3XfgVdfC2ay8A6cLLWUWETnzQCy/uwy43Hq49PWviHXJIZdWvHtmQxfLt2DjoBX5zjcbPGz55q3kfoOV4WGFi4wd/MoEdc88inc89+aDnDdeMU58hnwP4hXGeukCttGCOA1K7ZJ4Aw2KSQYL57NSzDa8i/7Z/nS3NLDWABb607PDE46UkmcuPTFHTf6bQf5UXHZDs8jHTFKCMqOlN5491zTlVmKbVJJ7YpFMUH5TxzmpcfMw9BULHyyVk+VgeQ3BqwWTe+2QH5e3OaUtilKKerIxyQT6elKAMMTSJuAVQrkf7ppyrM4O2B80rMXt6a+0gxnbinHAzg05ba6JH7hgPenC1ue8YBJ7tTSZDxVK3xABwD7U0A4PtVpLK5ZQRHuI/ugnP5VuWvgjxdcxKbXwVqcu8feaCRQfcZAq0mZvG0UcuOMU8/e4z0Pau0t/hR8S7kbY/A5QHoXIB/V/6Vp2/wN+K0xBGj2UA9JHiOP0NCQvr8FqkzzU5wcknPtTNpZQoUk57CvYYP2ePihIQx1DTrMn/nhNsP/jiiuoh+FmoaR4Iv/CurX0E2pXc8SJdAs2wPKgGSeeMmnyc3Uj+0V0ifPYhl3cRP/wB8mpYYSu7fhf8AeYf1r3C2/ZOmwDeeLYh7pbE/zNa9p+yhocfNz4pu3PfZbqv9TU8qtuCzGS2ifPDxptyJIwSefmFVpDEoH71TjIyuTX1Jb/st+B0Cm41TVpj7Sqo/Ra0YP2bPhnAT5lpfzY/v3bDP/fOKLRIePqPoj5GMm5sBX49qP3rTLiMgE8EkAV9lW3wE+FcKg/8ACKpKVH/LS4mb/wBmxWV4++GHw+0fwjf3On+ENOhnWMFJBCC6ncOhPIqUkS8dWfU+UFsrsvjbGuexfrT00y6cF1ZOODgE4rXFp8Sbud10nw9dmME7GjsQF254IJHNTr4W+MV9CbiDStSCLwchYyTnHA4NNQfRGTxtR6Of5GTH4fv3IX978w4xEamj8MX2W+S644Pyhc/pWxH8LPjJd4Mguk3c4e8OB9QDxWjH8AfiTeDF7qFrEOuWuWbNUoPsZSxT6z/E5pfC7JtLRMAeu+bbj9acdEson2zzWSKowC1wp/DrXYWn7NPiFwz3via1iAbgAM2R61p2v7MUcif6Z4tQH+8sQwfXqairH2S5qmiM44hVJcsW2/meu+A7Jo/gxd2kyGJPLmUAsGwp3Y5GRXzfp13ZzWy6I721zLb3DLbkFULoQRkt3PPHBr6a8IaL4l0DwPr/AIa8V2Rs9Tsbi5huLc4bawJyvBI4Oe9fJMgtLPVY5ZfLfe4fnIZQQQRwMdefwqMnxNJY3EOk005LzumaZjh6n1WlGompJP7z23wzoVtrPgKTR5beW2mhny8RwHBU5GfTIIrkR4SvIzqviW5njgtrSSQ7JW+bj5SCTzgD881e8KeKpNCtFN3dKIRIhlbC7imDnOCT6c+1cL8QvFD6jq89zp9zJ9muEaNiu5VcZz0P1Ffa43FUIUozavJaW+W58rhaFaVRxvZPqdFolx4d1bWLnRrBI5f7Rs12JLhB5wIOM0vxQ0y60aO102dEjsHzLCAd/lyk/MFOM4PXHua8w0udba7hlmZljVsvsbDEZ55r13x9NofiXwraa3byXEUiFY4hMOWToWwP51xUKyxWEnspL5aHXWpfV8TD+V/mdh8HdCs7Lw+dYzul1D5nBOQPz+tegKY40CoAFAwAO1eS+CviFpWj6ZaeHtTdorqFRHyvB4+X9MVsXfxa8M2t79ka4dmO3BRcrknpn2r6XC4zB0qEY+0S6fM8DEYevVrSbi31+R6GHGAABx2FAmPBz7Vh2OsxX9rHeWrFophuVumR61INTtwQDOoJbbjd/Fjp9a9S6aTOC2rubBmJBpPOBGetZwuuCMj86cLrI65/GjVIaSuXvMPAB5pvmZbg81S+1Dnmq8126TQ7SArEqcj8qG7DUVuanm4PNDSn1qkZyMZJpPP6iqvZEWuXfOxQJ+cE1RmuNkbSLlgoJwvU+1eQeIPjdfWuoXMGm2kYhC+XH5q4kR++Rnsa4cbmFDBJOq9zrwuBq4qTVJXPbxOR1ORR5oOfauB+HHjpPF2m+VcOft8AzN8u1SCeMetdosnqfxrahiKeIgqlN6Mzq4eVGThUWqKGvSbda0Bxn/j6lAx7xmr2oXFhdf6HcXyxyxnzQqy7X4H1965Tx74ls/D8+jXdwxYxXRfb0ypRgcfnTb+7j1rT5dZWdJ7e3jkdmOAsR9COpwO3rXDVxCg5xWr3+VjphQ5owey6feebfEzxQbp5NGt4VRAys7Mu2Rjkt8w/EfpXB6lpd5pCr9uh2/aYg8eDnIyPyrVEdjqV25uJhHlkj+XBIJbqM9R2/Ktv4i2CiDSUcsSLYr8g6sAK+BxMp15utLqfZ4OSw0FTgcC06jdtRiGAxTZrrl/3ZGSCMmpTpV9KcQW00nGflQ8e3SprXwt4ivZdkGlTMenzDHX61yWdzveIm+pQlvJGZmCKu5twBzkVJbXDXl8EmIQTyDlRnGTXQ2/wt8YTswazjix/z0lH9M1o2Hwm10SR3U93axiNg7Ddk8YNWoyvqS6890zlvEds2mapLaRSEqMHJHNZRmn3czN6HtxXrVx8OJ/E979r+2qFluEgEe3kE981pN8F9OgmeCC1u5gOEd1C5P50mrCVSUup48l4NwzCrehOenpXZfDG6tJfF1grWSo3mEAquRyD6126fBsKSDZOo7AuvWtPw/8ADaDRtSj1N7f5oCGU+bnaeh4pR3E22tWcJ4+az0/xLdtPld7A/KgPauYk1W1Vinkux6f54r6Lfwzo9xM1/daVYSyysSzzLuY0+Twxo8ttLBFp+mQ+YhTctuoYZ75rqWFnNXuefPGwhLlsfNUeqiNmb7M05xxgkD9Kmt7rXLo/6HoUkncbIXfP5V7vd/DmyEMP9j3MdtLGvlsRH/rFJ+YNj2rqtO00W0CW63EhIABKwY3cewoWDktJMTx6Xwo+a4LPx/KQbfwdesCflP8AZz8fiRWhF4a+LNwf9H8NXMWef9Usf8zX0o2nuiFz9s6cnbj+lTwaRdyoJFguSp6EyBc/matYaFr8xDxlV6RgfONr8Ovi5euDPaTwruGd9yi/oDX19ZWz29rbW8g+dIIw3fBCjNca9gYpdk1tKD6NKef1r2WD4b+Nru0t72z8KarNbvChWSO1dlOR2IGDWdaiqcU4s0w+JlVk1PSxzCIA2cU4LzxzXZ6V8IPiTqt2bCw8F6vJOOqfZWBH1yBiuttP2WvjhdhfK8C3Cj/prdW8f/oTiudO51cyex5Lg5HbFcb4rX/iaZLcebaf+jkr6ntf2PPjPPzNo1jbZ6+bfxHH/fJNePfGz4LeIfhn4v0zRPF17p9u+pfZplnikeVIk89VJbC54x0ANXBBe25mMOAvFSquF6YzXrXgb4HeHvHerf2Np/xU0qO9JwkMlpMhl/3CwXP0611viz9kTxF4cmtLbTtYbVpbnO5be0I2AY7lves7kVK0KUeaex88beetDL8px1NfV/gv9ik39u1x4w1u6sWJGyKFUZsepJyBVrx7+x14X0HQpNV0jxTcq9uNzi9KhXA7AqODRo9QdZKn7Rp2PkONDjB61x3xWYL4SvFPGQo5/wB4V9n+CPhZ8BZLUSeIn1Ka6UAtGtwVGfTGK+f/ANszRfAuj6IIvBOjz2EEifP50pcv864PPSiDjPW5zUcyo15qEL3Z4Z4aJOi2StqLKPIX5Qo9OlabQWzqVN9cuDxgdP0Fc7aTSt4Wso7a42t5aB8HBxTdIu0stQUTXRSN1IIJyCa6Y4ulKyg013R2Usnq1KMq0nZp6K2p0v2a1A2D7W2P9phS/ZLMAlrOVvdnP9TWfe6kr8JdohB4YN1FNuNcW0sHmLpOVGcE10KpHZHl1sLOEHUkza0/S7KWUyHTYyoxncAa2YkhjbbFY26nHYKMfpXm2n/EC7tW8uSGN4s8qqkED612MWt2t9aRXdq8hWQY4jbI9R0r4rP3iJ1XUqfB0/rue3w/iMJXp+zov3+t/wCtjn/gzrl14i8Daze6pfT3l1cu8kktxJ5kjEqM7m7nOa+UvE37m+8ljsCuwPy84DmvpD9mm6Fz4Q1u3KKDbsykgYzxXzp40E767cKiM22eYcD/AGzXfg0qWY4iEVZXR111KWEpyk7vW4+C/R9MurZJMkQlsY5ABHWsWXV5r2AQTMAEIKKBx0x/QVYsWuppLtrlCC1q4BK4BxishPkHT7pzXu1K0pdTy404xWqJ0lVSA3Cj+dWm1GcW6xea5jVsgEnAHoBWe7GRc8DnqetPjdlj2kkr6H1rFO2xbSZffVpJZ5LprePfMCNzZ+Q+oqD7VJIfNlZiB3HvTNgliSFt25SST14qxbC3ggniljEhlULGxJ+U5zWifM9WLlstEdlpHxZ1nTbdbULG1uiFETbjbxgYP1xWZdeLNQ1O6HlyzbZHEnlo5++O/wBa5WcsF+7gf0q94X8Sah4U8QWHiXTPK+1abcx3UPmxh03owIyp4IyOhrapmGJlHllJu2xhTwOGjPm5bX3PePh7qN8unGPW5pkuJ3LQpPwxUDkjPOPrity+8XaPp12tpdXSqzAHcGBAznrzkdK82+Ln7RnjT4ueLx4y8RLYWt8LVbZV061S2jVQBjCLx+PXmvL7jU7m5leWaVmkfJJY17eH4iqU8NCEoe8t9TzMRkdOpXcoT9zofT1h4m0K/vYLGHU4Fa4mWFWkcKoYkDknoORz6V3Hxk+H2r/BnVrTR/E+q6Rc3E9sL7/QLwXCpFz94gcHivitLudFWTzTuHI5rX/4S7XEcXM128zvD5ZMrFjjp3qHxFiZ1oy0UFuur+Y4ZLhqdGUNXN7O+x9G2WpQXMfyXcUx3c+Wcge1WPtKj1P4V83eF/FV/Y37i3uPKlmGFd2+SM5GWOfYH867u7+MkcMCrHpZLLw0nmA7/cDbxXt0M9oVKfNUdjya2T14T5aaujU8c/FO58N6k+l2NoDIEBLyfw59PWvFNTvm1C6lvJm3SzOXbHcmtrXNX0fxBeyalfSXKXDqPlUKAxrPFppQC7YJpARnmX/61fMY/E1cbVcnL3VsfQYHDQwkEkve6j/DuuaxoV7He6bI0bIeSDwR6Gvofwlqmp6pEuo6lBNBLJAhZMgqcFhuA9+teS/DzVfh1pvi2xv/AB74b1K70SIYubfS7sQTtgHDBnDLnOM5Har2s/FnU21K7fQIRaWLsyWsUoDvHDk7VZgACQMZOBW2WY+OCnKE27b7af8ADmePwUsUlKKV/wATr/GfhG78VvHqTNLcW6s3lqsgVVIYjPH061Dpvg7VLfTJNKhLrbTnMsRdiH+vFdr8MZze/DrT7+4CtJN5rMenJlbNbokt1ByIhk54cVhOUq1SVVS3N6cI06cabV7Hm2n/AA6igGF0y2yRjcY8ke/JrTtvDbajP9nJGbZCvzAcjOPQ13KXduAAXjwD27Vz1xf3Ol6tcNZJHJuB++DxzmuepCNNJs2UnJ7EI8BRlg5J+cZI5xn8qtReCLSNwShDd+v+NVpvGOuJgfZLU49z/jVWTx7rq8/2dan/AIE3+NZOdHe5p79jrIPCdmgDNEMj1xRJo1nCsyCEBgvGO+RXGy/E3XyfJGlWoOM8SNVc/ELWsky6ZAR6Bz/OsqlWGigi4Jte8zW8Jwg6bA23kaiv8hivQZtPt2WFmUA8kc4ya8Zs/GF7okP2O20tZ1Sdbjc0m05AHH6Vrn40amcRS+FoGKDr9pI/9lqXKNylsekTW1qJD8qjj7vGPzrOvYLZLVypj3Htx69q4Ob4uXkpY/8ACMxDPTFx/wDY1HZfEWe9uIdPk0cRrO4Tf52duT9KalFsOh6Dd28NvFErFclA3PXkVArJs+9k+1TyPNOkbb0AC7Rlcnj8aesMuBmVfwT/AOvXr0ruKPn6ukncrpvmCxQo7P7If8K39PhjtrYGaGTzGOWLRkYpmjNFBv8AOm2MxyDtHSqWr6tBas1qbmWdJCHVVA3Agj9K5cVObbjbQ7cJGnBKd9WdAbnzVwkEp9TtA/maeZ5SAEtZQvf7n/xVYf8AbG9S0cMivKvOZAdn14rmdX1S7I+x2t1Mq5wzB+v0rjdJxjzy0PUof7TV9lS17vojqNW8Q2K3EcRid3jcbgrKevbg1+v/AML2R/hz4adOFbS7Ygf9sxX4p6Rp6lkVw7u0gIy3P41+tU3xBt/B3wU8OwafeCPU7rR7ZLfHPl/u1yxrz45lRqOVNPSJ0ZhgqeXJVm91r8j0jxp4vsvBWlNql1avOScKiDH4lugFcr4D+L1j4s1KSG6uLW3V+IYVcN07lq800T4o6pqHg648OeObeXUrWVWga7VDvYE55PQ//Wr5y134iw+GtQubTwJbCzRZWC3DkvJtzxgnpXLWnXxE1LCS26f59TyMNjo4mpywXurd9v8AM/SGKaKeMSRMGU9CK+Iv25RpqfF3wTJrK7rHyLf7QpUnMYuxuGByePSvLdP+NnxN065Fxa+NNTVgc/64kfl0rlvjD8R/FnjHxF4e17xTftqMkEMZijO3dtSYEjp3IzzXppyjTalu09u9j0aaU5pS2uj6f8XeFPBUfjDwR4h+GmlG0huNSMMzRwyRcgKy5Dj0Dc17H48/aC8L+CdWXRGX7VcqoMhQhtgIzzXz38QvjvpFvo2hHwtHE1yrySXFsycQo0ZRlOOjcnkciuZ8J6x8OfFwuJfEOkXsepcsDHOSrD27149GtVpUuecXZ9v+CXnVGUZOOFd0tXa1/l/Vz6h8GftGeH/FWuQ6ItsUkuZNkbKcAH3ya6H40Pp48Kbr28EWJB5cef8AWN2GO9fOHgj4beFfFVwmt6NZ6xaWthPiaeCcBiw5x8w4r1PxL4YttQtluLPW55EgTCR3km589OCeP0rmxebU8LBwqpty6PR/h0PDbrYjDSjH3vwaPH7S1hu72W1igWK5kJww5wO1eDftj6FeaDoEK3N15wdcqx/3xX1alnJ4ZtGv9S0zEkp+UoM5HTrXzL+2zdQ3nhKwlTJYglvX761nleIeIrKSenY83BqdLFxi0fM+mxf8SKxdLbIKjcdo5p0mFu4Atmu0Hn5Vz/OrOiPs8P27Ku4CLofrimTgi5t245JyK6cmnKUKkWtpP5n6zdcsbdi/5MjwhlgRF92AqHW5xBpJiIBMmAo3/wD1qryTTLexwxkkSNtI7GtG+0salpxVNqvGcgsep9DX0lJ8ysj43PqU6FKbj1VziP3nog/4F/8AWrvvC0VyNEjchArSNjr0rmtD8PT6xdNEZkRIj85zk49hXpMFhFb2aWUK7Y41CqPpXz2fV4Tp/V477+h5fCGDqwqvGTVo2svM+cPhv4puvD3gbxHHYSMst6ypuXggMvb0rG0vwbqOr2bXaxySSPJjJ5Jas3RNSi0fwpKbjJe7cBI8ckKCM/nXq/w38e6Ze2SaDfwJbzysZIZQAPmxyBXbjZSoValWir3Z9ZgqVOtGMKrOF1nwpe2XhSe+u4GVgDGocYPp8tcLonhG31ScW/2wmXG5lUYAHua9M+KXxHvdX0+70i0lh+zRuqI0QG/jIYN9T39veuR8A2crtLKs6hpY2QIR8xJqqFSfsnKe4Y2lRlXUKWyMy3+H+oapa3smlQCRrGQoU8wbmwAeB361zCWs6O0LRsJFOCrDGOcV9SfCT4Y+I7Vlm1FI1tjveYM/zhgcYIHc8V418avC7+FPFsjpf+bJebpjHsI8sbuAD3FXSxMZ1HC5nicvlSoqso2OIAjgmQwuXlB3Ng4AweQc9aq6lK73svIBZySFGBUgaNI1eQPIxBJVhxvJ9q9Z8B+BfBk+iW2o+IYvMv7yYqgklKKFB+9j0/CtatVUo8zVznoUHXlyp2PIL+KS2fyJFKOACQffmkitSxy2CGAwTxXs/iD4F6lqlzd6roF3aygnctupzgY7GvKNU0y80i8ew1OB4ZoWxgjFEK0Z7PUxrUJ0nqtChex7JV5zhFzge1MV+hz2x0q1cKziLZHuygzVaZFU8OAT2BzXRJXZzU37quBcnqTx0qeVswwkddpB/OoLe0uruZYLaFpJG6KO9bkfhbWpoI4/7Om3oW3ALyATVwhKS0RNSUYtXMNXEbbyOD1GaluLgzFY1B246Cumg+Ht7Km64gvBxkhYskH8arzeCL6GQGMOBv8AKG8BTu6YrR0qkVsCq027JmclzEIwnljeQAzYzwP5U77RGpxk1qw+BNba8awaMJKiCRt7gYXtzWlD8KfEMoDG2AyAfmlIx+lVGnWlsiXVpR3ZzQlj5UuCQOeabJLF5Zw65x2bmupn+E+vwRmVo4AFBY/OxPFZms+A73QLRLy4khcSY4XPGRx1onCrCLckCqU3Kyep9B/BULJ8NdNjkAZf33Xofnauk+zhLoSh18vYVaLaMZ9c1x3wkv0074a2Du3CtMufQ7mwPzNdHpOsHVZyyBQnlB8d8knH6V0UbNamM5pysjXjVR0QDPtXLa6ANVnGMnJHGK6xAAc5/GuV1zA1m43E8n1PoKnFq0CqV3K5jzpnqnPrxWdMnHAP6VqygdcOfxNZ869eGI+prymdJi3Py3KYyOCKawJDAknIPT/9VTXgxcRHnvUZGeAPXrS1LVupUnbfITkjKj+VUHDfaD7ir86gSMP9lf5VRY4uSP8AZpbMBcnB9an0xsatZZ/57r/Oq7c8YxUmnsTqVoeMiZf5003cmx6/qEkpkWESFUVQyhTjJPemXNxNsRLq5G1DswGwS3Xn8MUzWLhY4knwuFQJgdScmsC/1OS7jDTEIIeSewzgVtecrq+h4GIlBVXSjFyqN6I6OPWLmMrbm5RCvC5GS31NQPrV20s8s1mBG67RheQfr+dYAEhutk8mGVyrEngEda7PTbKC7gxMgkBPztuxtWqdadNpN3OXC06uMnKEfccf6sytcaram2jEEyGZ12uQfu1VRrWJfNnnjGOm5gOaqyaQod9suAGO3jt2rK1LTizrHI+CpyCO9cmPjPGUpQpS1PcynOllklHFUrR6yX6o7iwvdMt4jOL6BpTzgOMj2r7y8IXkfiXwh4NhuJ45Lg2EUYRxlWVQOtfmZLpM0SK8R3gDPHUV+kPgG/07/hWvgi3sI4hqUumQqzS/IoXb1B6k5GK+ShgJ07wim5X37evkd3EeLp4qlGrTmnF9D1jUdKuLuGPSRou2yVo4na1IHzEjlR68187ftM/DeHwB8QpE0rTHttJvbeKW2OCVLbQHGf724En619S/ArQdZvLO48ZeLC6pJIRZo5wvlrxvAAHGQcHFeJftC/Hm08ZXl94OTSrKfRLefy45yhM+5TjzEbIxz2x0617eX0a+F5vbWbf9XPNynB+wo8zVrnzSFG8Z/Oq3xN0/QrjVfDuneHruSa+u7JUuS5+WJ3kIVB7gck+prs/EXhrw7o9hY3em+KYtRuLyHzXtooSDbknhXJ4zj06V5D4+nmsNVt7mJ2R0g3Kw4IIJ5r2PjV0eqvcep9R/Fr4Bz/CX4f2Osahdxz31/qC28h7qvlu2F9sryfpWZ+zNbwXHxe0OG6UNG0pyrDIb5TxWF4y+NfxC+IPhuy8L+KtWjvLOxkWaI/Z0WQsFKgs4AJ4Y1H8H9cfw78RtA1SNHcxXsQKIOSCcY/Ws1D2dO0ncqdT2k7pW9D9Er3wJ4auI2FvYLZOxLb7U+USx7kDg/iK5jR/hjZzX51DxFPLeTQyZjjJ2oB0GQOvAH613S6jIwLGwnK8bSoB3DGaz7fxjoM2sjQ5JJLa+YZWOeIpv/wB0ng/hXLVoYbFWnUWvRmMsM+dOPzXf1MXxbp9iunzZRNsanarIDjHpjmvzu/bR1jTdS8OLDZWElu9qSsgZSMnzF5Ffpdr9tbtH5ssG7Ixu9K/Pz/go/b6RofhC2v4YEhDwlpGUdT5qD+teo8voVaarxjacVpY+XpS+r5wqc9n5v9T4hsNd1VbFbVZsIBtACjoaraNrGtX/AIoh00yJJDEDksvIG3PX1rjbTx3pEGFe4YAjspqz4b8XaY3isTR3TRxSggMwx82MCvDo0pUG3bTc/QK2LdKHNTd2j2KFhBfpPcpuiJ2E/wDPM9jXSRWyoWT70bAED61ylnqNlcRkT3sG7kktIPmFW4fFAVfslvcWkrQjb5jSg7h1HT2r0cLiuWbU/heqf5p/oeJmWIWLpKttLZre66NfqdRp9vb2spkhtkTeMMVGK0EuYJn2R3MZYcYDAkVxUmvXF+otCY0B5cxyfeHoPSmLAqHcqbfRhxXFmeHoYmfNHSXc58BmE8P7ij7vnoeb+FfhPPfTg6uhS2jVBHk/My46Y7V6RaeB9AtbNdJsdLRwzfKpG5i3971z9K2YSY0Dg4DDg11Xw10mW71eTVZ4mEcHELbeC56/pXt06UXLkWx3TnLl5meTal+yzqHiDUVGjmHTFuGzcSSjcAOvA65zXR+H/wBjjXtNvIr+58VwTvHzhYSoIB4H5V9SadZlRv2BQeeRWR8SvHOk/DXwfe+LNakLxWigRxA4M0h4VB9TSq0aW1tB06tRNNPU8l8YXWo/D6CPzNIWOWcFPNRcoze7evH1rwvxFZaf4q1uPXNesEuZoQVjRidignOSO/41va78RfFPxLht9R8QeVDG+6WG1jGI4UJ4HqxwOprE8yJAwTB54JOK5KGBpYe8lq33O3FZnXxSUJOyXY5/xZoEOv2QsNNhtrN0bcreUOv4Cu/034S3Wq2el30F1AYVtIY5BuHDAYOKZb6Z5UHmOuGIzyOM1t+ELtINUgsbh5UjkBELopZFYt/FjpyetceNh7Onej0OjB1HUqr2rvdWNvTfD82mSy2egxySrbR5d9o5x1xjrXDfETQNM1qzt5tR0CAXPmOxd4/nJwMjpnHSvoPw7oeraVDe3WqSW6xEqE28naDySfy4rzL9oC+gXTrT+wpLNrkzEBnkCLs2nccj3xXnZXWU8ZG+p7Oa4NQwE5J2dj5g0q00qCwnkntIi8Fy0e/AYD5jhcH8a7PSdN8L6kVNvp6OCvUBj+mfauB1rSL7S0eZde012kkMjxxS7+c55496t6S93Z2VnLa+JtMtGZSzqQS2cn72B+lfbQrJSs4n526Umr31PTYNH0eylDW9kqPjr5fTj1z9ayNf8Q23h2+Z544mWS2U4BbJOccZri77xddQStGNdtrkkAu0MRUE44wTXN61qt1qmLi7v3lkA+UHHH61VTHRiuWmiYYOdSSlNnoNx8SEgkUmCKRXT5QFOQx/vVB/wkuk6prFqyrGLV3HnIYAFDgHBry9LmZ3+zTZO7A3A5OK6Cebw7b2rLpw1IXAUAyF1Cnn0ArlWLnLWTVjsrYakrezud74cudKvvEss0lxG3luUELr82wdGY5+nrXV+IvFGiafDJDcX7wSPExjkUEYIGeD0J6V4lpWqWVoXebTpZSRj/XMuTnqSPw4qbU9YstQtpojpcaeYMK7zO7IfUZOK6aePjTjZ2OeWGcpaHV/8LiD+HZbSSBp9SwYt+3CsDkbvauT1PxlqmvaelhqEcJEIAV1XDcH1rN0W4/s9JW+zW8zvxmaMNgewNa+gaZcyutza+XIAxd4zET36VxY3HxfvzlaPodmGwMpy5KcbyPTvA+oZ+HFrbKG8xLh3X0bDHgVv6RrC2SmOQPEWlRjhSTtB3MPxJ/LNcpol4+i2NvHc6XILeK4edFKEK27kjJ7ZrY0TXhf3Ulwlr96UxMCSS24cCssDmWGxD5Kcry9DkzLJ8wwNZ15xSh3uj0q2uYJQwinRsYzgjiuX1x8a7IQ4O5Ac/lWRp3hjVbKK9hjmicTzRTxktjO2RXAPp0xWb4+sLi61C0KRMwEQDBTwOBXdi21RvJWfY1w7jOpyp6d9vwNm4kCjD3Cj6//AK6zbi8tQMG9h+mVrBi0kLGNluQ/rgU4WMqJgQHOPpXgSxE38MGevHC0/tVESXt5a+bGftKsFJzt5x+VQS6hag8ysQPY/wCFVZrCVJkZ92W4HzcUjWEhJw68+9R7au9oF+ww8d5kcmoQbztDkEDBUEZ4qlPqEYuA3luQy8VY+xuz4D+/AJqvLaYmETE9M9AKrmrvdJByYZbNjDfAgYi6/Sp9OmlfUrXbGBiVOn1qP7IByHIx7ip7SIx3lu6swPnJzn3FXBVuboTL6uk7JnbeLPEyabdnTpLdnyiyBgcY6jH6VgJ4s3EGOJ0PqCK9NtfCfh7XpZ59WtjJKjhFIz93aD29yauR/C/wXHJujt5EbHHzt/Wtp+2jJ8rVjgWBwc5qtOL511TaPJl8XwKxEkUrtzks+STnkk1q2vxJsrWHyJLaY/RhjFein4UeBncySQuSSSczGl/4VN4EwQUI9f39Y1Pb1NG0XSy/L6UueMHd76v/ADPPD8U9IjAU2s2TyBkVWvPH2m3UodbeQAAAgkV6Q/wd8AzE+Yjkdv39L/wprwK+Nnm8/wDTftUwjWpu8WjStgcvxEeWpF29f+CebQePNOiYhoJCDzX1Xo/jDxDNoHh+aHXdQRbSyiFoouHHkKRnCYPy/hXjsnwS8ESkHNwuBj5Zutep2dpDp+nWVjASIre3SJcnnAA61tQhNTcp9TGWEwtCKVCL+ep3X/C5Pis9t9jPxF8R+Tt2bBqUwG3pjhulcjNNLcSmSWR3djlizEk1Gu0EY+mafgZyB+OK61FBfoIGYcBjjtzXA/EgN9pRmbgW7ZJPfmu/ABOcf1riviDCsj5IBIt2IJ9eaduwrnZQghFxyCB/KrVrdXFpMJrWd4ZFOQ6MVYH6ioIP9UmDkFBTson+sYAepNJruM6O0+IHjazJNp4u1iHJ58u+lGfyam3njbxbqEsc194m1S4kiOY2lu5GK+4JPFc7Hc20nCSqcHHBzU6kY6cUuSNgu+h0Mvj/AMbXCmK48W6xIh4Ia+lIP4Zry7483l7q3ge/Gp3c12oVRieQyADePWuxGQeCfrXHfGGMyeA9UZRkpFu/JgaitdUpJPoy6EIuvGUlrdHyn/Z2ltFM/wDZ9s7LFIF3RDg7TyP51a0a30RPCWnRrpsH9prNIZJjCMuh6At3xioSWNtMwUn923HPoa6Sw8M7Ph3pvih7okyz+V5OOBndzn8K+PpTrSozSdz6+rToKtBtWfQyEWEFg8cY+i1znimSVr210+xm8gTRuHK/xA8Y/SujKAygsDjHGBXMeMLe9a/tGsFlaUIxJVclQDycfQ1GVu+KimxZlFfVpaHpHgrxVp39heGNO1jTbMTaC99CHt4gss8cjEq0hB+bDBgCegrXk8XJMuRcSrzwFGBiuF+Ffgm61jxELGTUDHLcJ5xLjJHX09a9ef4BahHGJD4ghbdzjyT/AI19HXqV6dTlpxTX9eZ8vLLcDj6alWqST8nb9DfVgVWMNknpxXu/gTR/7N0y1hKDc8e9vr3NeKeHIVvtWsrVVIMkw4xnODn+lfSFhAIb0wAYWGBVA/KvbpT5It9znqK9kXmCxr64x0rxv9p7wjq3xC+GM+k6DGZryyuY71YtwUuq5DAZ4zgk/hXsbk7Ayr/smsDxUY49IuYy43SQyZOegCk1zVG3ua01ZnxdDa+VDHblGQRRqrZ9AOlSXJiBMcSBgDk4XHHb61YuommmMYOFZjyOtQSRBMIzNxycg/ritG7kLsO/tXUJESwhTO3A9MCtIQT4RvNMbIOApxiuy+HHwysdZ0TUvFfiC9ls7G1Qi1REO+6mK5VEz+FcfPdRxxNHIwLIxUHPJ964as1flPvOHsvoqPtams/yJLPx54v0pb7Tl1KaeG5ieHbM5YLkcMM9CDivEPHEfjOZ45fEN5Nd28ZKxSbsque2B06V7AZ7bzS0pGSRt9xUWvaRaaxpVxproCJIyF/3u1c9PkpSbirM9XNsmjmNJ2k1Jbdvmj53eICIu0xCjjHU/lU8FjLJF5kTblUcr0I/CuxX4Z+Iri3CWWhTSuq72VCGO3PXitG68CjR9Ilvb0mCeKAlopAV5+tdEq6ik+5+dfUJ3cXujzg2ydSQBTLi1EUSSom4PnBHSvU/C+g6fL8ObrVDb28tzKJiHIBZADt/oT+Ncl/Z9tPZQRuDEEUjk/Lj1r2MVhJYGnTlJp86vtseNha0cVOcUn7jtvucg6JvSRFdWxg5HQ1atbW8uYfNeGVlyQpUdcV1beEt0kKQzid5MLtiG4gn09c+1W9T8KPpnhOe4nFxBcQSr5cRUrnP3sjtwCfwry51lHS56Sw8ppyS0Rx62N0PkW1mIP8AsmkFq7MRIqrjg7uMV0eleHr4G0l82X9/GZWxkjB6D/GneItAkEKsYVSSI4xGMBgeenrU+0Sdmw+qS5OdI5xLZS5j86ME85zwa63wr410vw1bPBqcV0zwLmE2wUrNy52OSeBlh0z0rAm0620+AS6haTq2RtTpv/GtzTvA9p4ito72zeS1Eh8srIScH2I61SrKk7sn6tKastzPh8U+J/EMsem6XbyXMjsdkMak7c/p+Nd74V0bxP4YsrmTxJYfZnkcSox5ycdMjI6E11nwTsLHwvZ3GovpwkkRvL8103ceuPrXocTXfii4H2pvMglX/VtENoz29q4KdWjga3NQprTqerUwVbMsMo4mq/Q8rt/Eeoy6vawSLCsM6NgoQcFQTjOevFX9UkjN5bvOwQGEdT3xWx418F6doiNfWMawvADMw6fKPlPH0b9K4nV5G1K3tWSITbBtIzwSB1r2546ONp3tZ9j5/wDs6rg6zV7x7mhPe6VFkNeJn03YrMudb0RAd1whx1Oc4/LNZiaRf35c2lvEhHDyEkgew9T/ACqlrHhqW2s3hkmj3OoTKr3PvXFLQ640+Zjbrxdpks4FvbvIIjyykZx9OtO/4Sa3mQPDC5xwcjBrn7HwddRS+fcTxlQ275Tzx2qy2saXbzNDe27lM8NGeR9ahT5nZG8qCjG7LLazKZGaK26joTVK41O5Mu4qqsMhRzV3zbScmSNkETcRyue3oB61v6F8MLi9sLrXrrWybRCSY4CN8a9s/WnJqKvJkU6bm7RVzjzc6pNgK5P+6prU0vQNcmVNVuIp1tYZFZpGTA4OeO5qxo/h7WH8QwPFPfPpTS7XMi87cHmvorQodAvZU8PW9tLPYvBsmCDJQkdMgHoAM+pPtXLWxMaTSWrO3D4KVW/MrHjt3rEN/rltcJ4luNL02dQhdJGTLdzj+prtx4OumRLnSfiXqF/buMh7e5SUDPY46H61yPjLwTHL4hmh0nT7uO0gcxxLOm0gA9SBnAPP5VreDvhlrkd+kllcXEEkjbHVDgZ681jPGxT52/kdUMulZwir+Ztx+GfE6MRH441XAH8UakYqRtE8aqCYvH9yOOj2qmursJJFjMMkZmlh3RSOjDBYcE9fxq4sTTMsHlvH5hCGRtuFzxk89BXfFxlDnT0POcZqp7NrW9jyPUNf8W2NtO2oeIppk3MsOxQm7H8TY/lWZpXjXxhYRxKNX/d3JPlysnmIGzyDnpXUzaXY341LQZWQ6jpztBKpyMc8MM+oriPEPh6+0rUYLXJRG+aNSflJA61xqu5S0Z6X1SMYNSj6+pZ8ZfE3xdpttPpr+JLWRZYyvn29ntKMR0BPf3FcLpvxQ+IH2iKzfxdq7sxCjDD/AAp9zoWsahc3d3cFUhIIDMBnAIBx/jVEaBJshnt5W8t9xDqMMu08g/gQfyrqjU6NnDUw97NI9Bh1T4q6xcRxeHviS0buuRDdMqMT7cc1qHSP2mIx+68YRSD/AK6Rf1FcVe6I76JFe2N6wltlGFf75wSchhz78gV758NdfbxH4Wt57+VGu4AIJnPG8gDDfiCP1q4Tb0TMalJQ1aPN2tP2ooT8muQy8f8APSD/ABrV0mT4nppeqn4hzI1yluTaEFDgYbP3fevTtY1rQtBgefUbuIbF3bFOXb2CjkmuUvry71G0udRuobeGGa2JghjcO6Lz/rGBxuPoOB6mtqbm5as55qNtjyvSPib8ftYF42j31rcR6c22b9yo2DsSCOnvXLeK/jd8U7ppNI1PWEhmhbZJ9nQIc9xkV6h4u0m70vRtT8a6A/k3djdNb3Uf8Nzasi5Qj1U4IP1r5teWa91aSRkO+eQsAT6n1P8AOmua7uwajbY6DRviP470G8XVrHX73eGyfMkZ0b2IPFep6B+0L8ZNeST+xtEs7/7PjzNkGSufxry/xj4W8QeD7LT7HXbSBUvojd209vcJNHKmccMhIyMdPeu//ZatbqbxRqV2JjHaxWoWUbsBiW4/rQ5NRugUE5ao6s/G347x8y+BbY/WMj/2asbxH8ePiZrOl3Wh6j4R04CdDHKEY748+26vpBbaJgPnOO2Gryf4xeHzob/8JRp9uvkXyCzvwB0ywKOfxGPxrNuck4v8i1yRakk/v/4B5M0M0umNLFp135jxkYVcjJX/ABrQsNd1A+B9O8J3Oh3sRs52mkmPzBuGAAHb736V7t8ONPR/B2nSDd80eef941vtoMM29JC2G9h/hXlQy1U4ShB/EenLH884zlHVHy55kaziKSGdXYZUNE2T9OKr6hDdC/tri1W7AWOWOR0jYbQwxzxznnivq0+H7HCl7WGQgdWiUn+VRjw5pxDFrW3PsYV/wrGllKoVFUhLVG9TNfaw5Kkbo+fvAuoaZ4f+IMWrz31wtlc2qB2aBwYpFTaVIAPBIzxnrXuH/CzfBUkKxnxMyFR/FFIP5rWgfDWjKnmyWVkAB94wKMfpXMaj4j+FenXT2F9q2kCYcMojDbfqRwK9RRrPVu55jdHZJpG38LiLjxbp6PGM+Yx+nFfSEEW3UnkIHzRgfWvF/BWk6Umtw6rp9w1xcW90RcLCVEcJY42Yxk4zjNe3RsqXYzkMUHGM969DWKs+hvmuVVcqrKnUad1dNerX6akJ4aRPRsiuL+IM8tv4d1a9bGz7JJGmOoOB/Ouzv/3dw7cAbPX3rmvHGkrq3g7U7NGLObdipU/xAZ/pWcmecj5Bm+RiFXkkEGpSG6N3/nUFzLJ5oAT7h5Hf6U1rrbG+QwbHHpWl9Apwc6iiurPoSx8R2ejfDK0ntvEN02oaVpUKtYfZ42itpJMgSlic52n0OOOleCNGtyDM6DLEkZHTJqC0wsDys8jqdu9S5Ixj0qcgx4aFtyH7wPb3FeVPWTZ+t5Zg/qkLN7mZqKJazxSSNmOIhiB1x/8ArxV+C+S7iWWLgH161V1eAXVpJEH/AHm0gY496y9Eml8hY5ch1Ygg9alanbNuMrdGejfD6XR9Ov7lbpGV74hllaQ4UjquD90d+KqfHbw3c674Ye40W5tna2PmSoT8zIOoUj+RrFtL2zmkeBZA/l/eXpxWDqWg+JzeTDQ/EcckBOVikmw4U9iDxxXq4SrRqw9jXaj5n55xJlU6Nd4vD3cZb+TIfBvhu90/wxPp99Og+2KWEIBHlhhjr3NcB/YfjL+0v+Eei0Ce4LtszEhJYe3bkc17d8Nvhd8XvH2unTLNrWC1jUNPeSbWjjX6DqT6V9lfC/4B+FdGSC58R2f9q6nHGIZrhpGQOw/2AcCvYz3FYeeFpUsKk5RXe+nqj4zKcFKhiJ1MRL3Zb2Vn+J8j/AP4MeI49Xj8TeJdKNjaWqMLcTH5zJjAYL7dfrUn7UPkRaMbW0a3NzcSW8JMS8ucMWx+AH51+hs3g7w9DALWw8O2gOOFIFeXeO/2Tvh54+u47/VrO6sruMny0s7ghQSOSQQRwB2FfDfVsROuqtRr0R9vTx+Chh3hYqST3el/M/PLwNc2elwQw+IXkdk+VWUcKv8AdNWfiTrOkyW1ja6C6y3t3KceWmSFxjoPcivrTxF+wjo1qv2vSPFWoPCkT7onjTdI/wDDtbGAOxBB+ory61+BukeAfFC3+qm8+0pGyRrcwLgZI+ZSp9v1pVKkaFZVMU7R79D0sS8tr4N0srb51bRp3ffU8PvPBeuT+G01XxTpdxbxwSADehRmB443dea2/B0NjeE/aJUsLO0wI94HzZzknkelfQst0blBZyf2fqtsCrpDqbTbUYdwFyBWX4u0W+8X+HrnRI/C3hO3mnG2K5gu5SyD/cZBz75roVfAVqb/ANoV+iS/4KPm+XHUKsbYa66tu35J/meefDK4025F/Zw3AuYRcNASp4JDEA17NoPhvTbJMq21Npx6gmvCdK+D/jb4Xazp2ry6lA9rfTLFNABt+b1Az8wr6i0zw7a3dos0zOkchDEKefXFcOZ1FhHG7vddD2cloTzOEnBW5XbXT8zzL4h+E7LWfBt3qFoZZNSvZZLK38w7EQDhT9C2OfSvGtX8LTaPdxWlzdBvtJG8x9DIqncB6Dk17d8YPFM2i3FpoFlpl3dm5mXZBbxGRkVMFjgewrw/WZvGPifVC8eiajpsNmh8vz7Nw0jkfMenAwP51WV1KtS03pEM8p4fDxdJaz0WhNtSCIRQxBVUY47Vh+ILZLyzeFpWQsAcoPmBB6iqOrR6nHZpcSagd5ODE+9CTnHTFS2FqYoBJID5hHPJPPpzXoY3FrDwut3sTwlw7LP8W4ydoQs5efl8zPvtBeTfBol1dPGP9UsyqrkY53YJFGlfDw6p5sFvcw3BSL98V6o47Zro9O0iLW723sJ72SzincK9wiFjEvc4Fen+GvgvpXgtbiS28UPqMU6b3mjhx5gxn5eT1968iGaOK9m2+Z67frsfU8Q8LKlj1HB0/c5U7J7dG9T53Gk6tp+k6jp0ULq08TCIkY3OrKSBn1XdXo/7PVtqGs22reGJ4JHkvIscnO0g+ldFL4V8R/Ebxgul6FZSWNjpaLI8tzAwVx02jjk19QfBz9kW40+G28U2Pic2sl2m6aOXTwzbs8gEOPl49q9mrQxM8Kqrj8Wx+exxGDoY+WFc9Y7ryZ84fETRda8C/Dm3u5ViguZ9QitlIxmODJJOe+TjPtV34RSz6prwiv8AUkt5Lf7nkEASRgfeGMsQeOgr279rr4OX9p8PZPseq29x9jZZpElXy3YDIJXLHJGc49q+S/CFz4u8Ny2XiuCVd7QpDFLIBliJduzPrjJ49K832VSFO89GetKvRrTSou6PpPV9FsdS1ia4t5oruaSCRtkcZUAKpOTu56CqGhqtmukzz25GpSI0s8KZGSFIJPoMAV6T4VsPFM2m2PiDULVJlNnM8ibMfOFyFJ64P9K6ZtB0DQtCbXtVij8+O0Mt3MyjIAU71HoOteHWqNycVu2fRYfDpwU57H57/EbWdfsPGmqWNhPe2EUE5KJuK7wwDBsDsc5Hsa5m98V+NJ7KeCXxFfiN0IYGU9MV6H4mvn+KfjA6hYvtjnmFnaIqrlYg5EYbjJOCK+lvBX7OvhXw/wDZ5r3So7qZEDCebEjlu5KngfQV+kZHk9XMIcqaiopXv+nc/KuIM7o5fWbd5OTdrHyN4D+I9tZxfb/GXhnWNTvZCAdQifYzL2DEjDcVt63448N+I/FUM2m2tzbRQQL+6uyuMkkdf6191XXhfTbqxNg0KOuOI1hRc/mK+QP2tfh7N4Tg0zW7LSFs4p5zA7xoF3nGVBx/wKvUxnB9LD0Z4mnUu4q9v6ZxZfxvVxlSODq07J9dL/kc1faNc6pcR29jNCtpFvMyRDeSHztIPTHH1qtb+EVmjJjvI1ngBSSIjDLnjPoeg/OjwpLPJZW8tskyrFEFYOPmmkI5x7BRx7mmarqOtSOJZoYfMWTdFKh2soB5Q/3iM5z9K+SUVex9Zzu1znvEentbwFHuRD5LbUYcGUEHt+H61t/Dv4nX+i2h8KJokTzX8xFvcNLjyeNgZl288rnqK6f4HeBtJ+MHjCUeJF321iDe3CAnLj7qrz6tmsvWvC+jeFfHtxY3jrDbC7YJMsZCW+4nYfopIzUQxMYzdKO6RdbB1HSjXlopOxvyeDdQ8P2Bu7mGbUL67lyZnGSo+hBzUWq6Jc6ZpMniCOxNo+fLljXhJ0PBO3oCOv4V6J4I1LxZ/wAI1p14jWV9bS/KPOUFv51xHx6+I0GnaZ/YsMqT3txGYnjiAVYSerfrXPRq1alayNq9GjDDttHF3XxS8O6hpWsaO8dwi3UsjAtHxzGFA4z714hN/ZK3nmXAmIhlwFjOC0Pp04PoavlX2FQwJJyeSM1DHptu8gkaJ1Jwcg5r3VDueBd9B2v6gvieCzi0izlt7HToDbwRz3PmOMyM7MTtAyS/YDgD60y61K+8LQ/2boN7IEkVHnuoyV8xtvK/QZx+FXoraQSfJdnb0AwFJH5VHfafEbcJbiZJM9zkDJ5B9frR7NMTkybwb488UDxXof2nxLexwNfQJN+/IXy/MGc84xivqr4g6p4f1LwXqVtDrdvcGSNcRidWz8w7da+PTorLJHNIwQxuCSv3TzXZ2+lfaYEuoHyrjKnFZ1HyO44LofTHw0ubKPwhp0A1WNGRCu3zEyPmPY8118ZEgympBvoENfHJ069gOUkcY9CRSiTWYsCO+ul29hIwrFS7GvLfqfYWoXkGm2cl5falDBbwrueSRQAoryPxT+0FpmlvJb+HI01SUceY0ZjiU/XOW/IfWvF7y61q8tXtZ9Su2hf7yGViDWXbWCRztFLM2AAQS2TmumlOhb97e/l/w5nOFVv93b5nVa58SvGXi93j1HVfKt36W8J8uMD045P41yEtzpi3ItV8nc7bfv459z2qW5s2y6xzEcfoRWO2nx2LAww7jjljyc06tag9KV36q36smNGqtalj7B8L/Gzw0HiltNYtIHLiRIpkdcyAf8tNv3s+pPXFdbqn7UUHhHzb/wAUeHpp7cMqK1mpBCn+Ihz0r5zsLLwbJdW+o2umtaTRSrKj205MYZSCPlOVxx6V614i0y08caFNErR7bqEPGzjIVgO/t2rryGOGzyFb2U2pwV+Vr+vQz424izHBuhPFUYNSajzpyWnazdlvc7/T/wBrb4Ja/Ek11rk2nyd0urZhj8VyDXVad8b/AIMa3B9nsvG+kPvyNjyFCx9MNj1r5I0r4PeErmGRNQsW+1mLMawysELqfm47ZHP4VhBrDw1PJZ2ljFaPDIYziIFmHruGSa81V6c/hOGOYudSVKnTk5x3R0/xUuLfwr8QNSsdEvLa+0yVhcW/luGVVcZ2gj0ORis2DxJYXcPlspjlYYAIyMn3rD8Q6lYaoqF7q1S4VNyOXC8d1OcVRg0bV1ZAUTDgMGBOCCMivZpzwNahaq+WaOOnmGIwmJVVp8qadnvud5p00axvauu7dkYJ/SoC8MTGG5YSxnorZyv+NYaQ6hEBKZFaRByAT/nNX4rjULuNR5oXOACCCx/GvnZQtJ2P2/Ks8weaUufDSTtv3XqSiB2ucWSOsWfuOxH8+lXU8L39xIs6Ti3cDcW25B/DvWzoGh2UoL6hcOuBlUyfm9z6V3bafBdIXjubYM6qFVnCgAf0rpo0IRV67tfpfU8DPOKY4Z+wwjTa3e6XoeM3Wgatol0b7c13HICS8YPH1HatXwh4duPF+pSx27FXjhdzjqMAYyPrXd3XhPxCzh4rW3uUbkmOdf5V2Pw18J3UV9LNqdsbOERlQrMAWc9wR9KyxmHpulJxaa7bnm4LiiWJSw1dJt9b2+Z7p+z54ZstA8AabEkSrPcIZblz955Cx6/QYH4V62saxOZ4CA7YyexIrzL4ZLLZaWLKO6SbyJXz8pzgsSPr1616LDdwbMuSm0ZJYFB+ZFKPKoJJWVtjyKmtSVnfVm/asHmSQc5HT0NaMNorEu3zE9TWFZTgMGxwe+7NbkUm6PCseecCoc+w4xvuV9WSPydoA47V5N8Q/BeneKbRrW7tmd/4HXKlD67hyPwr1nUE2WjyscBfm7kj8646e9tL0Mv2sIB74NTpLSSui1eOsdD4Y+J+m+OvAHiZdIVQ8csIuLeSBNwaPcVwQ5J3ZHT3HrXsH7L8fiq9t9XvvEmiQuomEMV1PEFcMv3kRAMHB6tnqMetem63oOkeIvFen6cY4pGsYpdTYOoLHGEjJzycsM49q7fwvoMOnWEGnWtt5cUS4AC4B9z7969/J8Dhqz+sOjBOL0aik/M8/NcbWpU1h1Uk+ZXabbREngnw54iJTxTo8N6GcSKrggLj7uCpBGK6e38C+AjbCFNFiCKOAGkHI981MqizHygZH8Va+mSeamSSR7171fA4au+epTjJ+aTPEw+OxWGXLRqSivJtfkzxfxx8GfCc+oT+IfDVw9pqgj2GKSVmUjOTt3cjPfFeAeI/HU3hDWp9F16DU4Z7fGSiblZT0YHPINfdWo6FpGsQm21TToLhM5G9RkHsQeoPuK8x+IH7Lvw28f3w1fWIdRW7WMRrJDdMvyjOARyD1+tfOZjwhlmYS9o+anL+47fht9yPewPEuNwvu1Gpr+8rv79/vPl3/havhGUKlzdjJ6CW13fn8pq1B4z8BalhbgaLMx4/fWiD+aivLPjr8I/FPwc8YvpcTTzaXcDzbG4LkF1ycof9peM+xFedLqOtxfN9nueeCSu4V89iOBsDCXLDMJRf95p/5H2GX5vjcRT9tSwnMu8br8rn1ZZT+BJYvOs9M0AQuTlookUE9OoNcD4m+Lljp3ik+GNK8MabLa25EbvJI67sAfd2n06V5Jpc/ijVfMSwspJxEAXQJjGfasbVU1C11UTXlk9tKpGVZSvzCvc4X4Mw1DFy+t4pYiLjZR2affRngcYcQZtg8IquEpzw809Za6rtqu9j678Kal4b1CwtfEumaS8SzAkr9pfAIP3SCa7nTf2pW0O6GhR6fuWMhAwjBUDv0I6fSvjjw7481Hw5cfZ7GYrAX8wAKuSp57jk/Wvsn4LfCHw/qHhiy8Z6/ZC6vtVQToJUH7lWPQDGM49q82vkGNyfFVI4mu5UnfkS6a9Xs9LHFic3qZ5hMPi8HFc7sqkpat6bJXvvcuePNO0j4/WtvpWteHUvXjDTW8yyyxLGxXAOUb36HIrkPAH7NUOjzzQ+JdCmuls7hJLHzXWVVUc4GB0zzX0Zoeh2mgW3k6VaCKMfwZJH/wBatyE3Eg/1KjjrXlTwtSpS9nWm5PvZI9jCY5YWr7WlBLyZxS6ZqFtbvbWekSrEqZVccZx0x3rwLxz421W/8SQfD3XfCGqQRajMLeXNswhNuCAxL4wVIGOvSvrh8kEyXLJk4BVelYHibwhca7CY4pkmUHK71+YfQ9q45ZU6cZSo6ytpfa/y1PSlns669nUSUXvbe3zPAYfhP8I9OnGr6F4G0i1v7dQYDb5t13qcqSEIUnPcg1k3mufHsylbXwP4TmgDfux/a7K4A99teheKvBniHQbGbUbGwe98lSxt0OHbAzxntXz7rfxs8QXNvcaVbeHrzQryM7JpJ2R2UY5KY/ma8/B8RcVZPeEaUVG+r5l+uthUuEcjz2rGEZSlJ909PV9D0e28afFfTnW41n4XWChSA0lvrcbD8FYKK5z9pfV9D8ffCubw9qthd6VrnyX9jbyBG81lyMB1JGOTXh2q3F9qUjS3GpXdw55Z5ZXc5/E1XtoiVjNy0rtEuAxctjvgc19RS45zJw/fcsvJr/Kx6NPwiy2FZTU5Kzv7v/BucN4K8LfESBvLuJLRQTtVLg7eB/DnHGcn8hXWv4H1XWrS8hmu7a2uLQJ5cQbCThsFirDuCe/YYroIwjqXxLgfe+Y8DirXlEw4Xft29ckYr56rnFeUm0kj7GjwLgYpJzkztPgZonh34N6Lf6xrWu2V3qGpRskttDj5VByvI5JyM49DXgPj3xHJrOr6lPHpk5F1M775EIAUnjj6Yr0OeC3Me545pS5JA3HGMY9e1P8ADWr6t4Q1dtV0G5aOWVGjKSJ5kbDHQg9cGqyzNFhKsqtaPO352Mc64OWMw8aeGny8vTozwaz13XtJXZY6teW6ZyFVzgEdKpaxqeo6tdNeaqzSzsACzrgsPWvdL20bVryXVdRD3V1O3mSSSKPvHn0xj0FT6I2m6BqK6pf+GdJ1iCMFntb+0SaKRD1GGBAPcEdCK9yvxTQqfDRs+99fyPnpeHmJp0W1XTdtrafmfM1yqK4DoFGepFaVpGiIkhuVCsOmMnFfob4Y+HfwC+ImgRa5Y/Drw75U4+eNLQRtG46qQmMEGobn9mH4GyZZPBUSEnhVu5go+mW4FeG+P8rhJwqNxadmrHz74Vxqdkj8/wAvAWMh28nAPTOKraiC9tuhcKGONwP6Yr79uf2RvgbdHzP7G1G1GP8AlhfMQv0DZrPf9if4QlANP1HW4z2LXKsB+BWuulxtlNVX9p+X+ZhPh3Gx05fz/wAj8+fs92yFXd8A56YJr0Tw5IbnRoWkiRduVAU8cV9X3f7EfgedvLtfF2p2zZ6SW6P/AFFU9M/Y0tNEtns4PHazbnLq01oVxntwa6P9asqrLljVVzllkmNp6uDPmkwpIAQmQTniq8tuF/5Znn07V9J3P7Ld3A7pB400N3Qj5GYof1rOuv2WfGiwtNZX+jXJxwVusA+nOK6f7Rwyjdyt95zRw1SbtFXfk0z5zlRQDtQ9KxZQP7QlV+CQMD1Hevetd/Z6+JugW0+qaho9lLZwqXkaC6VyqgehxmvK7PTdM8QTXBFl80J2EgkH8RWtHE0K6bpyTRMqdSjJKpFq5yRZQpRAo8wj6gZpGs0xkAH2rsn8FWSN+6jcHspJNNfw0Ixh4iPc1tFbsJNSS8jhptSvldZr/RRBdY+eVAY/Nb+9kcbq9c+BvjmLU2n8OXEk6Sw/voxM247DwwH04NcneeHPEMMTQ6hpZnhJ5dCHBH9Kj0nVrfwtf2t/c6eUubVgIrgR4MkZ4ZHx3wTg19Xlfs8DjVi6VROL0b0vZ/1c8PPILNstngZ02p7x9Vt/l8z0/wAb3GoeF/GVvExjFrdL51u6nDM4+8p/DNc1470G81Z4dV0eaNPNBVg0qxhu4GWwM9epru/Gmip4y8MRanayAzWaC4gk6kYAP6gEVx8Es2p6MLSKTPUx4POf6c15ubZRChXcYK0W7q3nqfK5dn+Iy6vSzKnrK3LNPq1pr8rfNXPLdUOu6DL5eq2ZCvnbIyho29cOvyn86itNeEcgmigSNyNokgYxtj0yvNddLrmvaYXS8tpdsXDbo96/iwyP1qvHr3h3VQTcaNYXDDqY1AbP1Fea8Bf+HM/RIcdONlmGC076r80VNIaRojcrNdoBlVjaUsjZ4zzXofwv1exuLe406dYJriyk8+L5QS8YPzDPfv8AnXAWqWcrNaytJBEwOPJbBX/61dF4T0rS9E1u11fTtfYiM7ZIZo8B4zwy5+n606lOvGmoU1e2/ds+ZxGLyjMVisRWbpVJfw4paJLu0931O1+IdndeH76y8QeG0ikRzuZ2YjCHnGMYxg4x7VntrMWuW6z6XF5eoAjfamQKr+pQnv8A7P5V11/o9jrmmTac8zGHy90TA52qTkfka8IufDnjXTb9p9O0u6k8tyAY2V9wz6Bs/pWFHEe0l7OrByg+vVHNk2W4HM8vdRV1TxMHtJ+7NdL9u11senWM+vSIZFtWHln5l+1Rb19cqXDfkK1fDnibxHqbv/wjq6rcNDIY3aG1m2o4GSGJXA/GuR0rxHqeraatj4j0260+4i4juZLdlIP+0SPmH61Xv9X8Y+GpFmF4Nsh3RTQtlHHsR/LqK5MXRlh3zK7j0a/XsfX5DkGXcQS+rxq+yrx3g5Jt+cXa0l5r5nqdl8SPEkdzFbRams1wxwsYkDtnjjAOc8810UXxj8YWE3+lREMOCGVkNeEL8TtYOqW2rXUNvLe2gxBcPGDIgPXDHnn612+i/HLU3uI45tOgvJZmC7ZLSOYux4AAIySTXG8TppNnvVvC/MopujUTR7rofxj119Hku7aSWF4CF8vzDtZsZwPSuo0P46+JDArX5uICy70Q7W3Ljr0rwPw/8RrTxhqA0KHTrSwklBkQQweX5ki84ODjOM10cBie0iluopJhp0mGjjk8tihzgBq9GlP2uFbpyTmflOdU824bz6OWYx8qdrbpWfW/5+h9NeG/HzeJ7QPcXMIEpKDagBzjgEjn/wDVXJarrp8+5WaynH2RiX8h9oAHY5B+uK8y8F/EbwJYXE1vNca2ik73iDxsQQexGDjrmu78T+KPC2p+H/8AhJPDmpPK2oSG2mjmAQ+Yi5GF65APPqCK8LG1MS6KqxqJOOrS6o/XMgyTFQxCo5lSfLJpJ9n2vtr0H+A9U0C11a68Vx/bzdTo1tNNKpk8wcHaxOBwAuMdBXodt49imlF0t4qKv/LOVXGffuK8s0q+fW/DFg8MixPaS7Jdq/KCB6D1Ug/jXVaPosmpQs63jRyRj5gYxtYeqndk/lmssFmmfKLeXpTh0V0nrrszsz3JMswlZRxd0+9m1o7bo9O07x7p95GRJbI2wZZ45UKf+PYrY0vxjok5Bid41PVtoYD6hcmvOovCGuNZ7bZbW+tpxx5cq5/8exg1nSeDdUg3+Xps6Ov3tmVI/Kup8Y59gf8Ae8HL15W1960PC/1fyjFP9xXX3/5nu8XiXRWwRqdoB/tyBD+TYqyNRhmjd4pomQfdIcEGvnmL+1bNyDfXyFTyGkzj8DVy2v79A2y6Ry3doxn8xiqh4oUIPlxFJp+jX6MifBjkr0aq/D/gHb/E3wh4e+IukS6N4jsI7qIAtEGGdpxjKnqrD1HrX5y/Fj4R614E8YXGhaNqd1LkCW2gnfY8sZOAUY/K+MYI6gjpX3nDq2qkBQgkCjPyykc/Q1zXjbwT4e+IMSJ4y8NyXBiyY5IZAHT6MCDXW+N8gzJWrtp901dffb7ma4LKc7ySfPhGpLrFp2f529UfAkNt8V9PmKQ6VrCOBkZtnGR7NjB/Oq2ozeOLtVOv6LqEaRkv5ktvIADjqSRivvPTPhZoWnWhtrK51Hy1AESXGZWUf72OfxqrqXwotL22ns5tSt0W6RomWWEg4IwR+ta5ZmuWU8XDEYfFK8XfVf5X6HoZrmmNx2Bq4LGYC6nFq8ZLR9HaSWzPi3w7rQ02ATLtYsREysgYMOozn8a/UX4aQRt4K0JokXaLCHAUAAfIM18MS/shePdNnLaVruh36RusiK0xUkqcgEYI/WvtH4R6nNovg/TdB8RolvdWkCxOEO5AVHYj6V9LxDmGXYzEfWcLVT5lr028n5HwuRUsww2BWAxVOSUJNx6qzte1vO/3npC2ybSHXJzx06YqT7OE271+XuT2qpFq1jIFeO7jORg7iBVpbiCVcrOrBep7V4CnGWzPYcJLdA0cB2ld6t1HHU+1WBF5RSRHYchSR2pUSNyuxwxHI2nNIu8PggoBxx396skqajZh0aN0HIyM/wAq+Ef2lbKOx+KN7uttqSwROOSucgg9K/QC4bzh5bIHJAXPSvif9sSxEHjXR9WWNM3VkUc7cjcj4/lzXlZrHmofM+w4LqqnmaT6pr9TwVYItoYpGNqEja3f8/c1IbYqQ7MhwcHDHAGOtEE9xuBdGA2k/cA+lWFbDLtmyu7njnGK+X1R+2JQauPhEYh3qy/MCcA1PGC5BLcMmd3fFMMYDIrN8pDZJ7YxinK0RUJuAGD8pXI3VKfY00tYU4ThQp2ANlj0Hr60xoFX5mVSeCcDnp6U9ApOFGGZcsxxgn0oumhUEkjcADu9x1ppX0BvTUptEMblAbOOemM+tVL0o9nMoiO4xuS27pirs08mDKpUtER1OM+uOayrwiZJY3iAEquN2TkY5/WnZ3uzKTXLZGLoXjXxd4VuJYfC/iSXSRdFfNdVEi8dCVbg12dl8ZvjNbkRr8QdGus4bFxYbc+2Qa8vvE3zrb243O7+Wq5Ayc4Aya3pvhv8XdPUPcfDnVtnXNrNDPn0P7tzXfDK4YxOf1aNR9W4pv7z4+u8ip1nDNMW6Mn8PvNJ9+j2PR7T9oH42xT+VLH4YvAOPl3Jz+ddFa/tDfFW3jBn8GeHp+MllvJV/mMV4O+j+MbNy9/4H8RW4T7wl02X+YBqa81/TLa1WK4l1GxnCkGGa2lQdfcAVlPh7B7zwSXya/I0WEyKtZYfNU7/AN6P6u571D+09448wvf/AAmkkUdTbapF/Jq07D9qe1mmFtqXw18UWpwcyRwpNGMDP3gwFfMUXim2H7tNaVSDnHm4/Qmph4ll3hodUDEH++DXk1uGMnnK88PJPylL9Wz1YcMVa8f9lx8Zf+Av8j21PEEmqTXOoSby080j4kyGAY5GR24I4re8KfFLwX4Emuk8ba9Fpsd0Y2tjOjlS3OeQDjjHWuA8PXX9o2UUzuAZoUYn/aAx/QUniVWsyswEUx/1YEoBXjqeePWv0HOMBQzXKfYzuo2T03VrM/kThDDYvLOOpZc2nL2k4Xe13dd1+Z614k+OHwZ1vQb2G1+I+hSOIWIiN2qOxx91Q2CSfQV8W6FeabFrN3qV3EGgWVp4w8m3dycKR3zxXoV/qWmvJLHL4e06fYciQWaKSPXkVz66Np2rwCeS3VfMJ4Ubcc181wzlOGy2M6WFqSknr73T8j9545yLMssp0q+PjFatK3X8fIg0e+kn1qK+Jsm3SkzrIwwoJJCgkgDI446cVvW/iLRb3UHga2geKafy4SkuAntkn5j9KwX8IaaiGLLKmcnLflWTN4Bly7WuoIik7lVhj+VfVRpOGx+dc76E5+JFxbolza6dM9kTtAkkAl/IZX9a04/Hfg7W0Npq9t5Bk+Rhcw7R/wB9DI/WvNo76OW0MMmT84ZfanNcR+X5cbYBOWJGf50VMNTk+ek+X0f6EYevVinGt7yT0b3t010PpHwHcaSbAaRp16JrRV2IDIG2qTwM+grntY8MXngnWC6uslpJI0kakYwrdR74Ned/B8XreN7O20pP3k+5Jh/CY8ZJP0wD+FfQPxD0g3mkWlzrOpWtjNZKxV3YYmBH3eSOuK+rVetjMsgm7zg+qtdL79bHwObYKlSx9VWtCorpLW0v+H/M8S1+81uw1SWW2tRNbT/PjytwB75rnL7U7adBO+n21u68MYowpY+9eg3V/fx6PIsMIE5jKhhzlT0x71R8KWmmWkb6dq+gw3csx8wuTuYf7OO2K5quZQhBRqx0/E9LKVPNYRwrlZx3TaV10Su9bmHZah4Uv7ZYryzFs4XaJY8hs+pIPP5VPB4fs5mLab4sjweiyxg4/UGu5i8AeA9ZXzbfFtnqI5SuD9OlVbj4L7CW0fWWdSOBIob+RBrop4vK6q25f68j6LE5NUmrVaalbyNTwvNLaWyWt5fRTNDlBJHwGQ98ZOPpk9Kz/Gs95o2oxT24ncXQAHkIzjd77c4rP0zwL4u8N33n3EQmtSCshiY5A9cH0re1Oee+0gPbkfaLXoSOuOn6VwTw1GGJ/dTvB/hc/P8AMMKsszBUq0XGnO239dH+Bzsviu/sF+zau8kG8YC3EZXd7cijTdfSzmE9qIJ7djloHAdffAPSqsvjK6KxwahaW95EPupMnQ+oFQvN4Luzm58Nrbsf47dypH5Yr6ClgJx+GzT/AB/M7quQ++nQrSi1qrr8mmjqLjSPBnidTfHSW8wL84gfy5E/AcEe4qLTfB/g63v4L2PVdQj8t1fy2YZBHTDAZBzg5BrJ02Lw9Yyi40fVb+2lUZVZZC6g/jWpLI2vsg025s7S+Xhw4by5/cEH5D+BB9q8zEZJFu7po6JZ5xJkrSp4uVnpfmdvnfb56HW6b4U8FQayniCx1a+t7qO4+0IFZGTOc7cEAgHp16V1Szk3bL5eEvY8Y7buo/qPxFef6J4d1qeKZdSvrGzlRv3al5HEg+uwY/H8662wF9HpcQumUXFm/wAhVw2RnIPHvXj1cujgfehBq++9jzOKcwz3OfZYzNG5OmrKWj0fS6/C5kyfDTxDrGprq/h/7Cw8/wCaE3Ucci46naxBwfavcPAXwJ8R3fgbUl1a9sobqS5hvdMtzLvaJ0Dh/MKAgb1YDAz0Ga8i17UJ7eVNTsnCJKAxAPHP/wBfiu4+F/jq+S8tZXu23xXCjy0JBkBxxgdetee8mw8eapBtXvo9tT7vAeLua4/C0csxMFLl5VzJe8+V6N7+rtYt+F9Rk0ua+0eUN5jgrt7CRScn/vn+Qq/p/ibxNo0QQ3kwXcVQspKnB9cVm+NrWfRfHNzcMMM0wlKrxkE+nuP516DoevWUVmNGvd8tuwD7BgjrkV8tkGXTxGNlgpzcXC6VuvVfgfs3F2d0sJk1PNqVNTjU5ZNPpfRr5OyZnab8V9atiUmggkPBOBtz+RrpNO+NsgdTJZXCuM4ZJc4/OpDF4O1Fla5tYcg5+eIA/jUMXgPwfcoI47ghznBSTaR+Gf6V9nPJ81oaUq9/W6/zPzSjxdw9iv8AeMNyv+60/wDI3k+Mui6lEY9Q5WRSMT2wOPxGailvfB2sJEE1G3idDlXjlMbbf7vOKx5vhFpMtsZLXxBPDMuSEmhEqN7AqVI/I1jXXwz8TWar9jFtfIvI8mXa2Po4Az7Zrgq0s6jpWoxqL5P87/kelSxHC2J1pV5U381+i/M7aPQ8ln0zxJcop5QBo5R9DuBptxZ+PbbB0++0a+B/5Z3MEkDfi6Fh/wCO15vrEWr+E9NfVdY07ULK2gG57kJvjQe5TOKl0P43eEdYt2tE8WWNrOylY5xcBQXAH3lPIPbPvXh4nLsBUbWNwEU/8Lj+Ksd6vCKlgcY5R6+8m152d2/kdjceMvGejtjW/hfeXKp96XR76G5X6hZfJf8ASsaP9oj4bS+KU8Eaqus6VrkkqW6Wd/pcsZaRsBQHAMfORzuxU+n+N/EUr7dO1W01FBwHXY+78R3xVmXxjG0//E00KzmmB+/5eGUjocnoa+fqcPcPNqdOnKnK/wDM7emt3+J61F5nU2qxqR8rX/T8h2o2k1xrkcHnGy+0TpEiqnHJAJPp/U4rq9FsLZ7m5sGuZ45LVxj5vvKeQa5LUr9LmNNUZjGzJ5jMezqeSK6Cy8T6bpWzUr6dUivgu18ZwcVwYapUzR1KSqezcHv0sfUZpl9PDYWnKFPnc1ordVudzaTXNsFga5MiAYXeoJX8aV4buSQus6tu5wVwD+WKzbXxF4fvUCi9t3JwRkYOf0rStbjT53Dwzqp/2ZO345rpWTZpH3qOIUv69GfITnThpVotD45tWtvlicLzzsdh/MGrEerarA5yZZFPPBU/ocVKsJfmO4X1G4Zz+OR/KonFyiuTGjMvQB+T+YAqKkeJcNrBc33fo0Qo5dU+NW/r0Zbh8RXxIM4IHbMR5+uDXmPxr+F8XxbtrH7JrEGnT2MjsHeMsGDADGNwI6V3VpqLzIzPp9yNh2sPL3H8NpOalOr6NDgXM/ksT0kUrj65HH41lPOs6hFxxVB2+a/R/ma4Whg8PVVfCztJbbHypdfsp+ObKTfp2s6PqCZIyZ5Eb8iuP1rC1X4A/FHSyS/hc3SZBBt5kcHHcAHP6V9jxT6LfMRaXVpOB18uRWIP4GrUmm2zEPHw3sSK5o55CTtUhKP4n00M9x9KyvGS801+TPhC68DeLLIBtR8K6jEYycE27Yx+XNZjWF5ZZE1rcRsAQN8ZHPbrX6GWlnEHCzBzGOq5yDxVGfw/DdBvtFnZXH/Xa2Vv512U82wc0vfs+zTOuHE+Ji/foJ+af/APz7kSVhxGR8uCcd6bLJnAkQYCgjjr6190X3wy8HXjH7d4Q0mcMeSq+WfwwOPzrDvP2fvhTqCfvPCVxakgDNvfMf0NdEcwwz+Gon8zqhxPR/5eUpL7mfEV2xVHeJmJPATy/u1k3MkjDhs7T2A6Y/nmvsPVP2VPBM8ji21jVrNT0yVdR+a/1rhNa/Y+iLu+j/EC2JYsVjuLLZgEY+8HOfyrsp/vPeWq8tTT/WTL56OTXqmv8z5M07SobjxL/amp6xe21nZOHRI9PmlSWUHPzOikACvbfDHx1IzZXchu4YztYqWU7fUbgD+dej+Hv2cviR4V0+a0sNV0a+SSQyARzFSc+u5RzUGp/Cj4mQxv9s8DxXPB5RUkyD9K/V+G+JMHl2FhQrQg11vpK/r/AMA/lXxCy/H5pnFbEQjVlFP3XH3ocu+y1Xnre5paP468O6rb+fb6gqqOHyRwPQ1rR32i6pC2TbXi9s7XBH614V4n8B6zocvnS6TdaQz5XbJGwRj6c/y5rnbDTfDcBb+2tJuIWY5aezupIjn1wrAH8K+2prBZnT58v5Zv+XRP5dH8mfnSr1MLU9liak6b803+bTX3H0LL4f8AB1w5N34W0qVm6l7OMk/pWRf/AAr+EOpnzLzwBpJJ5DLFtOfwxXnFno3hySNZNG8c+KbUEAYhv2kx7FXDEVaOmeJYju0z4yXyrkkLeWEEwH6LXmVauCpT5MVQcX6f8E7o18dTX7nGK3nf/JlnxRoOieGNWtrHRLRbWxlhJEYYkAg8471laho1l4hgg024upoYri5jVpLcgOoOQdpPFN8QLrkZ0+51nxJaauyyGJZIbP7OwyO43MDWfJfT2pSeL5ngcOqk4GQa8LExoVKz9mvcvt5HHTxuIweYQxKn+80aku97XvoaWpfs4pKQdN+JF9Bt6fa7JZR+alTXDeIvDM/hS9/sMX6XrW6gidY9iyZ74Occ571603xC8aLEJLv4Y6o6suVazvLecEdc4yprxr4l6t4u1DXxqY8MX+l20iCOL7Vb/O+CSSQDgfePftSzHAZXhqHtsK1zPsfpGVcU8R5zXWFzerKcFe3NK+vlqyg0riPbLaK7ZwwU5FTgwqisVCKB0JNclqnieW1vI1jgIKAB2Cn5jj0/+vVu11q91Ir5tmkcJxuPf8s189Gsm9T6fkd7Hnxt4dqmKIqQc5BzTWtEDBi5I7g0jyyROqKpIHtjJpbaOaWQBUZmkOACOpzVq2y3B1Fe1j3n9mfwvDLNqHiqSBRgfZIGx9Gc/oB+dSfF3XItf+I+neGIgJIrCI+b3xI/J/JQv5mvSfBdjbeAfh7FFKgQ2dmZ5zj+Mjc3+FeL+BIZvEXifU/E18SXmkLbiOhY5OPoAB+NfRV17CjTwy33Z8XVqrETr42fwpOK9XovwLPj7UbnQ9NSOySLzgihWkQsAzewI6AV5TIL+8k86/1O4lcnJVG8pBn2X+pru/ijqS3mtQ2cEp2QR75B23EkKPwH/oVcUZVhOWY89AR1rwq9bmkz1cgy6lTwyxFWKcnqn5DLe0ubSUPp11c2rk9YJ2X9OleieE9Y8R/Yiw195riI4C3UKsGH1Taf51w1qzMFkO3BG6t/w9dRLeRqkiBTIIzk8ktwK4qsnJxa7q/ofVwrTp0qns3Z8rt6pXR6NonjPxRJoFxrd9pEbW1tMbeQRThznOM7WA459ao+HdZstaupnsg4h8xo3R1KlGPbH+etSabfWln4W1vR5H+e4v4/L9P4W/pU3w38ORzT395IGVJJthIOMhep/Wu3CUpc0rd7fgfD8VYv+0KEI12tIqSdtbttNelrfcb06eE4ZYNN1jQmdpU4mQDB+veqniD4O6Nq0ULeHrsWb7tzndt+XtjjHr1rnfG3jeHTLxtLsra7uZ1+ZFiGAqnoSx6Zx+lctH4t+I7kT2/iAaWi/dijjWcn/eLgj8hTlWxlCcnCtp210PoMizShj8HSp4jCyTSs53Vn2dnqegH4A6t5QktNaEhxk52tz68AVl3Xwh8cafKJLeESbeQVBGfyzWdpfxd+I+lhReQ6TqyKcHKtbyH8VJH6V2OmftGmDYNd8J6rbLj5ngZZ0X3Hc/lXZSz/AB1GPLO0l9/5ntVcsy7FRceayfRr+kZDf25p8SWfiOCe1YjbHcrnj6+o9utaPh271u01mO0v1a6srhGRZ1BZASDtOfrxz613Vt8V/BuvaerX3li2uRyL22eIMD6kjaKxpIhoUra14DvYrzT3U+faRzrMFU9dpHb9aa4gWJozw9SK97T0fqfP5lwpisFh5LDfvKLWsU7yiu6XVeW/YGlWO1niAImtWMkeOuDwfyP86PCHjgaHrC3dtZG1vSdon2rk5/D/ADmmtNFdPbXsClYrqMhwewPBz9CAajtPAEWo3ELtqjWspkYbDKASfbcDx7DFdmU4rDQp2xSuvvPieE6tSFeeCWj3XqtPyO/8WePbLxONF0m/8t9bmW4LOhCyMqldmR6HoD/smqs0Otvpcsdhqkun3toojW4CI5UYDKSrAqflIBz6Gud/4Qi9sZzczW17JNG4nW5EmeV9SCMDHYce1ammzXNwtxb3Vzue7AQAtzwMjGO2DXxGfKjlucwx+EVoT10fVPy2un+B/Q/D86mb5JUyzFPSnfR6+7Lrr2a/EteGNe8czXUcN7ruj6rATh5VtjDN07BXKnn6V6nZ/YJow8Ou2wkA/wBVPmJ8+gzwfzr51PgrxZaTT32mWyvGkjEFZsHGTjg9/pSJr/jrQkxcx6hEIzkGWLzF/Mgiv1fCV4YinGVKqmmutrn4vjMjymdeVNpKSbTs7aryPqDSbXWr21N9YI0scZwdkgJH4A1pprmr6Vbs15cfZ48gFrhMKPoW49K+YtG+M1/bj7PcWttOo4ZkYox+uDj9K6CHx9pPirT/AOwNdu7oWUzhjA103llx0JGcCtq1CrCLnKmmvI5Y8NRTtQrSXrqfQcfil5kMd1a21xFJ14+Vh/I1l6n4P+GHiYMNe8A6VcGThmECk/ngGvBR4Y8H2LmTRPE+p6UXOVe2vpEA/EH+talha/EG1Jk0L4uG5gXlYL62hnGe2XI8z/x6uGUqNRK8GvloYf2HmmGb9lVjL10PQbr9mj4EXcpews9X0SZyPn0+/kiwR9ciq17+zdeJIZvCvx58TWzAAJHfSR3S4x0PmDmuYHjj4yaKwa60nQdaVTg+RJJbOfoDvFbVn8aNWSFJfEPw11u0XGDJbtFcL+ADA/pXDVwODqaTt81/mbxxmeYD3uV2X8sv+HN208NeNfCGix6b461m010CZtl7bwCEmJsDDKBjIPcdc1SuZJL+2TTW2lIZQkZGQAvGP60y8+LHg/xBbrpaX93a3szCOGC8tJYi7McbclduT0xml0yTdcNKzptVMMGPO7tgfga/GM+yuGUcRuireyrJPTbs/uZ/SHBGcz4g4ReJqJqvQbi7790/mnb5HVW3grxHEUeGCGVTjDrJ/PIFXf7A8UWzgPo823GC8bZH6Vq+DPGtzeWCuIYnaEtGwxg4HQ11UXi2BmInsiOBkjFfbUeEIV6MauHbs0fl2J8SK2BxM8LjFFyi7dV/kcfYz6vbHZNfyWjxgE+aGC/TJ4p83i7UdPuwsuoxTr1KJgj8+1d7Br2i3C/vFK9CdwJ/nmm3WleF9STm2sHc/wATRqG/pWFbhnHUV+6qffc6cNx5l2KnevTun2s/+CcpY+N52UGSOMn2BwKvJ41Sdkt7m1lKueVV8gn3BrU/4Vv4enhP+jmI/wDPS2mYc/RsiueX4c67DNJHbahbqiEmPzdxDDHByOnOOMVxzy/NqC1V/wAT04Z9kWKeml++n6mRqHgP4U6zfTXsmk3Fhd3BLPNaTSQHd6/IdufwrIb4Vaxbvnwd8a9btYxysF43mge2QV/lWh4lu/FPgW2bU9R8Oy3FtBG0s81jKsgVFGSShA7VzOifHb4UaswM2uSW7Nzia3aNl9QccV5lai2/9ppK/wBx7uEx7qw/2aUpRXRWmvua0+86Oz0z9orSYz/Z3jfw/rKJyqXNvtJ9iQAf1rR07x/8edNiJ174XaXqBHU6demIn6Bi+f0rGtPG3he9ndtG8WWUyniPM6q2ewwTmtaPxXrESQvDfOVORkrkN6EZ6/hXk1MHls5XqU7PyseoniJR92EZeXK4v8GiZPjnqNmu/wAS/CrxLYtkjMMSzr+Ywf0qza/tF/C+XCahc32lyA4ZLuzkTb+OMU+HxrrIQOvlzrnBGzn3p1z4m0m4LR6toNrMOMho1OQfqK5Z5LlU9pcvy/4cqEKla/7nVdFOz+5p/mP1j4o+DNa0u4j8LeI7S/n8ovtikO5VGOcHBxXNR6ppB0ue4ubmeadgotIo+hJOSzZ7AfrT9V0TwHdWM97pXh6x06/aEos0MKodrcckdv8ACuD065ln0yBG5KjY2OuVOK15KeT0o06E1JO+p2YHArGTlCUZRs1o7X+9HuXhOysEhit7uZJZpI1lTzD1zk4HPpXUXFnBcRgIh3KcgAnH868F1rw54h8c6Lo0XhrxZe+H9Ss3JS8tpipBUEbWxwwOehBGQKxLvQv23fCzb9B+IGheJrdBxHqVjAD/AN9RpGx/EmscXkuY16v1nBVPckk0nfsuyZ4tR4dOUKludNpp23T89Dt/2ofB3ibxX8MZdO8JyeXrMU8U8BLBQVDYYZOexr4yT4UftIxsIZ4tJdB/z32Y/NQDXs3iL4zfteaPqEdz45+D9ld6VZwv5jaTuQMeDuYkuQBg8cfWsOx/bT8LhhH4g8EazZyKfmMeydRzz0Oa9bB5lnuSQjSjR50tbpq/+f4HyeZ5HkebVHLFtKe2sf1t+pwtp8L/AIo6aTfX9pZLcR/MVsWdQfxZjUjahqtg4Xxhot1bLIQBcKm1vqR91vwxXr9h+1b8CtVCxXWsNZPJj5L2xeM5Pboa6aHxl8GfFlv9nXxDoNzHLwIprlUJ/wCAsR/KvrKXiniacFSzfBTnDu07r0lb87nyeM8LcvxivgMRGL7br7r/AJWPnHVZDcRmSxka6to3DidSMDH95c5H5U6cBoy2Gyefwr1jx18FfCkmiXniDwlcNbNBE8vlxyeZDIAM7RzwfxxXkdrK0tujsM/u+c9q9bB55lWeRdfKpS5V8UZK0ovt2fqj8v4n4XxvDVWlSxMFrtKL5k9d9dV6fMt/8JpPpMUKW2tDO0ZVnHyn0xW74N8bfa/FVveanew3UMcEiMpAdRnpwP510vw2+GfhfxX4bF9qOhxXE6yujyK7I/XIOQfStfUfgj4W06N7yyN3ZIinftkDAfic149fPcHVlPCSnC60abs/xR+j5JwPTozoZp7atytKVlBNaro1Nv70QXuseA9YmNlf+HdNnldWaPy41DuFHPUEV8vfGFtDsPGEi6CkdrA8SmSCDhUfJ4IAxnGM1r+MvEd14X8RXcmk68VltDJHAxIkeRSMEKCDz1GT6V5fdXep+ILoztZ3ImO52LYZnxyTx1rJYeNGacI8vz/4J9rjaOCjQnKGJU3aLirNO99b6aWXmI6SCQDgljnLd67T4V6FF4g8ZWUU6hoLQ/aZsjj5egP1bArkbjbK4MQBXucY59K7f4beJ4PCl3JJcW4/0jBlkP8AdHQAe5r1cFWpPER53pufKY2VR4eSoq7aPUfjZ4iOn+Fv7Gt58TajKFbHURLy35naPxNVvhP4Nb/hF7zVNSY21nbW7zTTHjDMuQPfjFebeM9an8aeL7CYttsxsjVA2SF3ZYmu7+JPjTb4at/Dtigt4xFjy1bG4twGI74UV24nGxqynWWy0R4DwjjQp4Sa1k7tf12PF9UupLvV7u74ZHkYrv7rnj9KrLbxSyA3CMoYZyf0xUnntGXVkBcdOOtNjvJtuJGAK8nNeG5czdnc+ppwp0oKnHZDFt54xkDcMcYNTRzXFvIhVSpXDHBxnHSoo72ffkJvXpgL1NXEhuLspIkZQk9PenJ2Sdy+dNPlNPT9UkeYNNM5cuHILcFsYzXudhEmgeEdwGJJIwPq7/8A1s/lXjPgzQpdV8TWFg8e5JJt8m3nCr8x+nT9a9X+JGp/YNKS3Tggb8dtx+Vf5/rXtYGo3SlUZ+f8W2q16WGpL3np970/U8mv7g3mpXl6TuEspC/7o4H8qbGj8b8rn8eKeu2NDyCB09TVGaS6aRG5XBHHTNeXUq669T77D0Y4ShCjH7KS+40zGoA2leByTQiHG0MQ3oKSOCOWMSyZGcZwalea2RgdgG4YOD296j22tnsdNranbeHpo7nwvPYyDLwkEfXP/wBeuD1Twvp0WpzvZpJZTq5bzbWVoWyec5UjmtDS9c+w+ZG8hCOw2qeB0pdfjnN886u7IcH5PpisMK1SpVEtua/3mGOqxlmFGrB3vT5X6xen4M6/4Q2F/cyXmn31/fXsEAEscs0hklBfIKljyRxn8a9Iup5tNjjc2/zwtuxKvBXoeD+FRfAnw7O/heTVHgIN1cHazckqgx1+pNY/7QGu6vZahZaNoWpR2Ut2sgklEXmOsaBQAM8Aknr7GvXlSpSoXrbNao+AWJxNDPnPLIqNRSum+9vev5bnQv8AG/wl4dQTeIg1hbbQhUsCJCM52qeecjpXK+F/Fdl44vJNS8L2s8cMNyyqtx8kjKDlSFPqDgfQ15Ja+HbOG4/tG8L3t/Jw91ct5jn6Z6D2FfU/7Mnw80jUPCOoaxqemRzNf3YhhZlwQsY5IP1Yj8K8DG5VSxUFGno0002+x+v5FnuYYKt7bGSUpOLi7RSWtvvtY5XVb+7i1Vp7W4miRowzhd2AMdwOKsw+JdQj2AmG4DruAI5/SrXxZ1zwb8ONcuI7ieUWy5ghigjM0skg6qMdMHuSBU2l6wPil4BmeNF0yw0izP2ezjCtK4/iZ2x8p4P3fzrry7MKlCKp1l7t7J932PkeMeEqWLrTx2CqOMrc0o6aab9NzMuL3wrqx/4nfhWzmc8b2iVmH0YjIP0NUZvA/gDUWMlnf3umMOQolLp+T7v5ivHNX03xnoms3S+H/GVzDCJD5dtdL58aA9st8361Lb/EP4k6UVj1XQLDVUH8dpL5Tkf7rcV9NRzH2LtGbj87Hwccmz2lCNbD1FOLSa1s7eh7XD8O9SEIh0XxZaX0GCFhuY/u56/dOayNR8C+MbA7rPTCVAGRbz7gSO4Bxj6VBZ33iBNFTxFqXgjW7bTzEszXUEP2lIwe7CLcy/iBV/Q/ibpV6pTTPFsHmKcGF5xuQ+hU8j6V6GDzyqnz05qX9dbCq5tnuA9zFUnp3V/xMkav4t0U/v31Oz2nlpQ6oD9T8v61vWPxW8UWyRpd3VpqMWMr5qK4x9RzXYaN41uQu29toLpSM70GD654qV9V8E6q7HW/CkLu55k8pWf/AL64b9a9ZZ9Ct/vFGL9DWjxhTil7aFn/AF/W5zqfEnS71g2p6BA2CCGikwQc8EA1r3ks88a67YS4hkKsQG5HfHHuKbL4F+GGqkHTrqaxLdvNK8/8DyP1qS/0GLwzoyWNvqTXkAbzFc4zg/w8da/OPEulhMZgqOMwkXGdOWun2ZW/JpH7R4S8WYTFZhUy6L/ixul/ejr+VzY0ewWPWbPXV1W+t4SQfJS8eKGYHnDIDtJ98Zr1KHUrW4VW8po1I+8r7xivFTqFxcW9qLW1MYtZcog6kbTjr361r2NvriR/bYdI1EpKNzGBSSv1ArkyfiV0aMKUYysl8UXpfs0d/EfBGDxtepWxM4Kcm7RnZNrTZ3v9x7EkunAArqCoe4kUr/8AWq7agSj91MsnP3o2Df8A168WbXNXgIMlxOCONs8fI+uecVPF4tncAyW6fLwWiYqa+tw/EVOsre0+9L9D4LFeHFODvCm1/hl/nc9sea709w0jPECeGYlc/icVfj1jVf45WHHVlBz+Yrxyy8danb4jt9av4B2XdvX6YPFWhr8i3CvFd2iMTl/L/db/APe24r0YY+lVVrQl6Oz+5ngVuDcVQd6VaS8mrr7z2JddZx5V1bQyL0PHUVl6n4e+G2ukjW/BemXJYYMklnEzD6MRkfga4z+3biWD9zdyxSY4dWEsf5EZP51ybfED4raXezR3HhHTdbskJ8ue0uhDMy+6PwD9CaitLBVI3qxaXmrr8LmOHyvPsPP9xKLa/vcj/FxOy1b9nL4I64GFpZ3WkyvyrWtw64PsG3D8q5i5/ZDuYA0vhL4n6ja4/wBWGJUqfqjA/pSwfHiwtRnxH4N8T6SRwWaxM0f/AH2vX8K6HSPjT8ONUUJb+NrC2JIJjvJDbEH/ALabRn8a82plOUYr4JRv/wCAv81+R71DiHjHKl+9p1bLrpUj+KkvxOIuvgt+0n4b3Jo3i7T9YhA+7OwDH8WXcf8Avqs7Ubz9o3SNsmu/DRdTSJdrG2JJ2j2Qsf0r6A07xGlzGJdP1pbhHHDRXAkU/kSKvnW9RRWxKnzAjlRwa4a3CGHkrQTXpZr8Tso+J2LUv9ohBvzi4y++L/Q+b7r426da2Xl+IPhv4i0eZkKs7w5U/QMFNV/CmpWc0sqSPItr5wkBK/MI3GenrX07H4rkgiS3vLBJMphiD1/pXzV4mSDT/iHqgjQxR3TNKiAcAdeP1r4zifIvqGHjVhqr22t+rP0vgPiunnGKnhnFxfLde/zaX6JpNfNs6C31uJNP1QaY0sUUUy+UrNghT/X5a6TSPGetRW4jF9KSoHBOa4zw1bQ6lq7abcjMF/G0ZDDGD1H8v1p1z+yBLNB9u8EfFLXNGmmJcwmV3jU+m3djH4VxZbgsbmuHhUw0rOF01879z2s3znK+H8XUo45XjUtJNq/Sz2T7Hpup+MZ7zRGtLpkHmLtkIHJHp+Ir4K+JHgzTrG4vdf0EobQTMssfHy/MQefrX0JqfwH/AGttHtpbPRPH2l61bOpXMkaJcAHj5SQADjua8Y8S+FvG/gnS/EHhfxbpM1neRwx3W12V8qzAbgykhufQ9a+jo4bE0I+yxsW79dfztY+JzavlmZUJVsvnG8Wna6vbZ6b6aHk1rLaz6jbWbRRkF1WV3TJOeufXn8q9Dl8FNYWfy+TJDtz+8UZA9D61ynhzSBf+LNOsUSEKZkklkQkYXIJB3dMV7B8YbG1vYrfTre6XyydsvkMMsB6kdRXdl2P+qpw5bpnzH9mfXKTrOVmj581c2kV61xoF1eWUhJDtb3Lxxvzx8qkDH86+oNI+H0Nz4fsLptjNPbpIWViMllB/rXzvr2hpo1ysNoS8co+XjlOelfZHh+JV8N6YpGGW0g4/4AK6MA/bVZtq3U+O4qXs404ys991f8zx7XfiBr/wXjutOs5ohGzrOqSjduyMbV9zVqH43eNPEvhwC707TBHfQghkd1ZO+CvIP51w/wC0Uy/8J4jsrv5dqNoGSB8oyfy71T8FX0D+GocscIWVeenJ7142Y5FleJxbnVoJzWvN1b+X6n0mSZ1j8LlsPZ1Wo2sl0S8rnAeNpHbWZpnRPMGQSB1yc/1rGtSG8xpG8tQhIIOMn0rrPiBZeZeCePJDEfIP4uP/AK1cybGVIwogOGG/5T2x0roxijTqr0X5CpScqakyWNVB4Qbmx14yaWJAp3yHkZGCOKtrG7ZZFVmA+83b/Gqks3lzLDKpJU87ehri5lKVkdd0noWIrxrSeOe2Clk4LFc8VJe3WpavOZtSfcwGVBGBj0FMZbiey8+EYVGw6gc+xpGkuWbMkZRe+euKfM7cvQTjH4iibRAxLo3PQDpzSrZW7OolJRCPrmtCOEvcAzZ2EfKo7j3q29lbvb7IYsYbdvLfNj09hWkZqGsth8ttWQC2srVP3ZQArkADJqW3DTpjySBwRUrwRACONMMrEH6UoglX92/G9eQPz/CtVUgtLFupppselfBbw7ctqk2spESv/Hshbpub736YrE+JupPd6i0CP92Uk47KvA/Pn8hXpngC9Twh8PGlV/Mn8t3IP3t8nC/zFeM6zK17qc8wbK52ndx07/nmvXxFZYfCxpx3f6nx9HCvH5x9YktIa/dovx1MyMFo9qrvc9AOtLFYXqqrSW4jQkjLDNWYraRWChRlRn73Uf5xVxY22EuAoGTj/CvG96ruz7SC5o6mQttdRyIjbvL9COWomjaNg3ljaQDgDJH4VrSyWuSsNtMWxyxYcVCsMbAxLCR6sD1H9DWNR3kopjbivdMeBJZJ0E6naW2tIq52jPJrVIkhkO24M4Hygjv+FStaRqD5KnL4I6cVqeENPfWfGGl6PGAsdxeRiXeP4AdzEfQAmtYOSmox6nLWaoQdW2y3Pp/4e2B0bwdptpswYrcSOBxzjcc/iRXz58VtUbVPHNwuFLRRJGSTxn5mI/8AHjX0pcTi00q7lwFRVCDHYd/0FfJesTpquu3+ozzELPO7/hnivbzOfs6cacd2fCcL05YnHTxMul/vbK89w8GIHhHm8Hj3HHtX3h8L9FTwb8N9GtLkbJrTTzc3APTzHy7fq2K+Kfhp4ZbxJ490XSSpkgmvkByP+WYOTkfQV9yfES9Om+Gp4YQEa6K26Y/u/wD6hXmU6rjRnVl0P0vAU5YjFRpd3+B8RftDfEC/tfFMen6ZpH2+7lUyu2MhGlYnHseM1tfs++IdSs4NR0HxAnky39pMpQMCADnGD9DXN+JYrfVfEN9rSR72luCBIBndEvyoPxUA/Umksri5tL9NQtUaJ0G0ZPauOcJToxpdVqvU9OrXjUxdWUvhknH5bF/xfbzLrpeJWIZVZgB7etYM1pcpL5xicgNhSTnrXSazqltfTRSqDv2BSccZ71UiYNyxGQcGu+vByqO0j5vK6bhhIQndNafdoe+/DTVft/wyk0qRuJrGSJlbtt3AfyFfPlv8LPEHjvWNTXTtFOoJZv5smHjjChuQMuVGTz37V2fg7xi+gQC2PzpJI8RXPYgGuq8KeKLjRtLvI9JmSB5bkvcOqjew2gKDnsOfzrmyrGVctVeK110v5nZmmXQxmLw1VPRxaffSx836o/ivwh4ibQXsda8OSJyolnba/ptHKEfQkGt+x+JHxEslCfbbO/iTgtcw7P8Ax5ep/CvoePxd4f8AFBXRPHGn293Axwk8kIwh/wBodvqPxryz4kfAvVtHml1jw8pu9EkZpFitSXeFM5APcjHpX0mW5nhsW/Z4pKMu+yPHzbIFy88IKa63SbMTT/2gLm3DHXPBFw8MZAMtjMsnfH3WwT9ADXX+H/jf8OPEk0enWuqS21/cAxwW15A8bGUj5VyRg5PHWvI7eBnlE0MOyO0bKpt5Z+mfwrotG8Nan4r1Gz0WxtLRLq9uY4YJXT7khYYfOCRg88Vw57WoVlPApXjJWbv1fb0OXh7JqGW46hmlBOE6clJW2dns730eq9D3fwtJcNMlxdx+XCyY+f5QWJ4wO5+9XV6J43u7VnWS1hkgDEBwSGGD0rTn+EWtrYw29wY7u8hCOZlbaqsByF9vqK881kR6FbXHnXKAw3GJHZ9scfPzHPp05NfB4WGLyv3abt+Nz9wzdZZxLR58bTU5L5W809PI9Rj+Imj3pEF/ayYA4LxiRR+dKq+AtWfi2tQ8mMtE7RMfwOK+ZNc+Mt7b3EUHgnw3N4jtbckXd40ywRs+eFgJ5cADlsYz0zRb/tGeGspD4j8NeIdCmPBeS182Pd7Mhz+lfRKti5RUqlFTv6X+7c+DhlWWRny4PFVKDXm3H8br8T6db4f6ROB/Z2o3cDD7oYCUA9RyP8aozeCdUtpVMt2t3AGBYxRkOB9Dx0968q0L40+F9VVG0jxxDHIeAjuYXU+hDAGvRdN+JPiDyhcR31vfI2AcgN+o/wAaxeLw204Spvyf+Z6kMBnVJc1HFQrR/vRV/vizdstX8I6G4dGjhlVWDfbldDu7YYDZ17VJa+MfCslvJd3EiX80pYeTCoATnqDUcXjV7m1ae70qIxHJ/dY6+hJ5FZmpQeDtfhkttR0SO3WQ/wCtjwkh9w68g/4VNLD00+alipJ+bt+OhxzzHH0nbGYBzj3hZ/hr+Yq62zK7CAAA5UAkcZptzN4XvuNc0O3uSwxmS3VyPxx/Wsq1+HMMI3eGPH+o2wx8sV0y3CAfRuf1qO68JfE+0QtbT6DrUaHIVjJayn24DJ+deq8XmShZxVRfJ/8ABJp5nw5Opac5UJdpKUX9+34k48E/DszG50yyl06R25ksp5ISPfg8VpJ4b8UWsg/4Rb4q6kkY5EN0y3C/Q7xk/nXKy614j0gf8Tr4fa1abfvSWyJdRfnGxP8A47Tbbxr4Xvrny57+K2lzjbLuhfPurYqI55PDv95RcfS6/U9X+xsHm0f9nxMKq/vcs/zueiR6h8ZLNRvfw/q6DB3FHgdh7bSRmuG8Z3mvX+uQazrfhs6PJDtQqtyk6Sg/KWyvTr0PtWtp+sTxsI7LUHdYzj5Zcj86d41+3XnhubUpLhm+zjI3HJwev1Febm+eUcwwc8O5S5nqk7NXXnuejknCzyfMIYyNOmls3G6dn5X5X9xXs/EdlbPptpFFtuba4EjyFfv5PCg9hj9TXqei+J7AmWCXUoLe4DkiFpwrkHocZzivBLEXFzHBd2ytIzgHCrnP4V2+p+CPBviBdPu/FWhRXMtzB+6m5WWJR1AYYxyfWsODcwWHqzUkuWyvd2Xbfp09SfEXIVmeHpRUpKd3ZxV33Wl1db9T2q013UEQFL3cgOR3r5n/AGr/ABFDp6r+4jk1XV4WhM3m4eJEdWBA9Ca1X+DdrbS/8UT8TvFGgOBkKt+ZI+T02ygivKPjR8JvGGn3Fvr+s+M7rxRcTFbZGEWJI+uAQvGOvPrX6BmuKpzwUnRg7+VmvXf9D8z4Y4aq4XNYrH1k6dno+aLenXTT7zzn4e2Gvaj4lUaJZNqGqTK7lXkVd3cksxAH4mu38V+HPiDAoeTwNqCEKBI6p5oU45I2E5Fd7+zz8Ntf8JX8njDVLEF5YDFDbvjzAGxliD06cV7pd+I7VyVl0gwzfeBK4BA618dSw1dU3Uadj6bHYvJFjHg8JiIp7Wvpf1s1+J+euqG+tdSEFzZXtvOzgGK4XbnkZxmvtDRlCaNYxgZxbRDnt8orkfjn4NHjLSZ9cM7xXWix/aoFRRiSPI4Y9e3GK7LT8iztgOdsSDn/AHa9bI0nzSTutD8249wssFWp0pb6ny1+0hPcDxziLcB5YDFOuNo49xWP4NujPojAqF8ubBAGMDav9Qa6T48Wr6l48mto22OighycKuAOprgtH1ObSJJbaf8AfLJz5kX3WOeuTj+Vc+MrRp46XNsd2V0ZTyyml1Re8VnzY/OIwYiCe/HtXOWly7GOO1VpTMT8mzr7HP4dK3dUubPUbdhFMEzjIfgg1kfYI4ozgkMDkPjI+n/164sfOE5xlF9D1MJSnSpctTcnXTJI5doQ7mOUA5wD0/SrH2GGNTK0QJJ+8w5HFWftSu4dMM4wAc8Y96kaTz1EZxGMYPX5j1zz0rGjOSVmjfnktDPSBcTbX8uNiOBznFLBbLKpBOBIBksMGrC27NFkIFXO0jvzVxIIbWJY2wGxuHc0qrs7kOU7XKbWaxjhMNtypHIFIlqicI+/ccH1NWZHEmPlKRjgH1pI4lbKk8Dk4GDUp396Qc0n8WoG1dD5sisCMHPvSDbIdxwgByST1+lWH+1GJWCFiw4B7jNPtYY2lVJhlGyOneunl5bJO5vblsraGkniXXItNNjDdqI5yFJZQzAD37VnCzzveRgxY5JPrVuWCJIWSPdzkttH3fxpYsmE424C5B9K1bSd6m5UYxg9EZ0ojiBI5PQnHSlDSbvnbcCRwTirDW0+wu5wHbgdgaFt0chyTwuOR+tc7qO7cdkRJO7aK6xebIqhhuOST6c+lXpVHAjwFVcFh3/Cnw2yyBkO4ORlc+1WIrPYixx5kldhhQMjn3qYO9+5pCMnHTqZro6Jwqrzjc3OBXbfBbR/+K2OplRnTYWdDjjewKj9C1crLujdbaYKDJ1Lcg/lXq/wk002OiXOsOBtu5vKjJ7he/HbJrty6HPiI36angZ/XnRwNTu9PvOt+IuuPp3he6IO1mhdjz3PA/Wvmy0RjME2Ky9Nxr2P4r6oZ4FsYm+RnVW/3VGT/wCPFa8xngitpHiSOTcVB+brk9OlXm9aMq1l0OLhjCyw+FdVrWT/AAX9M9m/Ze8Nve+NLvW5490OlWw2YHHmyHAx+AavUfj9rbWmkusMmGgtncKDg72+Vfyzmqf7MuiroPw/OpToUm1S6eXLcHYo2qPzDH/gVcT+0Bq7alcmyicAXE2/OeiIAB+tc1eonh404dWfomU05QnUxM9OWN16vY8P0+zlFvsyQAAMgZx+PtVqPTjIOZiwwQfXHarFtC0UJdbhfLJ5Ge/erLgQIshmXL45pRfMveZxKKaTe5UWxhijIbYyj+91pojgjDExgAc1cvrm106JbuK3lmmi2SJKVDIAR0KdDz61nJPd3UGL1MMsW7cU2g4PGQO+DWDxMaT91Gc6nJLlsRtLLJInkhBvfbg9/wAe1aKvfxI01hfCKRgFZVAIyO5zWVa3GowrvlgRxEVdHjXjr0Y9ieatapqkWdtrAFZ/nlx1ArP6wlJ8z3Bzpu03utv+Aa+lXM1wyrflVcEZkj+634djXYNdixh/0K7ukQdAJDj8P8ivObaW2mtwsUjNLKNrIcgf8Bx7V0EMN9HaRxGRoAyDYGk5Ixwcf1pJ87uz0aWJbVjP1/TILq9Nxcu1uCGcvsBDMASOnQk9/fpXYfAHw6t98W9KREaS3st9yZXf5vkjOMr/AL5X1rmYLR4r5p7y8m2vHIoEYzsYjg4OR1+le3fsuaQ8vijV9VmtkDW1oIjJt5LOeef+A/rVU7+2jFKxyTip1E9j37X500rSdQ1AkborZ2XPrivgn4hxX/ivxNdx6zfy/wBkQP8AJYx/KksgAJZz1bk9DwK+5fiXdx2vg67b7vnlYOT1yef0Br4e1eO4uNWuL1FDRvOwbLDlckZH5Cnja3sa94roenia0qeXqz+KX4JGZJDYafaQ7H2ICAq44AFJcuZnWN7UTRkfNhThVPOT+FSNao87TP5bwmIoDtAUFe/PU57/AFqa3n33FxLJH50koBjYcIDnqB0x1HTiphjZbs8NVXbU0fhVpem6d4n0Fdc0mzuIrqZyRMiupjY4AIIOOQa57xR8N47LxPqKaDrmq6HLbXEkaCxnKR4DEA7TxXS/D+80zTfGqR62VmtHbZ5h/wCWRP3WGehBP86m+Jt2ZPEd1JpkqyRzTsPMjbj3OfrV4SrKFWpzbNJ/c/8AgnZmlSLjhq60s3H71/mjldO8RfHrwvAI9J8b2es20TZEGp2YDH23rk/qK3tF+Pvj5L6LTvFXwuU+ewjWfTr5dhY9BtcY5/3qy5JL4W0eSCkhB4J+U55PvUV1Jc3LPF5qkABlIXacg5BH0wKVStQq3U4K/wDXaxphcyrYaSjGT5e2/wCZ6gfil4e0l0k8Uabrfh4Scbr+0ZYh7+Yu5f1rp9B+IGhapH/xTvjGyvA2QPLulzzyOM1BdrD4w+GFnLeRiQToIJVcDAboa+dbn4EeG51vLiJGspbaQqXt5GifrwQBwe/5VlhKTrXcW4tf16nrZpXpYZRlVipQl30/4H4H17Y+L9YVvLuUjlRT1PUjvzT7nXNKv2aHWNCtpk+7lkWQYPsRxXxtp2lfEfwsyjwj8VNURUb5YL1BPF7Zz/hXs3gO/wDjXrmgpqEqeFtZmhdoriFvMtZt6n+98yHIIP3R1rspvHRVqdRT8nr+f+Z4lXC5DjJc1XD8j/mi+X/0lr8UeqJ4I+GOoeYbOyTT5sjcbd3tjk/Q4NVNV+HU6afMuleNNReCOMlrWeRJ1kUfwZ4YZ9ea5qfxt4h0mMN4o+G2u6eMbXntIlu4iB3zGSf/AB2nWvxG8B63PJbWviWC3uX+9DO5t5Qcf3Xwaxr1XytYjDpvutDuwGX1KU08vzCpFJr3ZWmvudvwHeFb94bJXthHFJEjwgtyM45P1xXUi/utT0rS0ijknlgeRPLiBLYzngdemK4LSWFvc39qGVohIsqlTkHORuBrtNBiOmPcR3j4MEX2pQDyOmfx5WvlMupxeIlh6l+WV07dP6sfqedzqxwix2Fs5ws4p9Xa36m3pt8kNwYr2WS1KknbdRtH/MYqtqkd14l8QNBpUKTrHEJJWjmCxY4A5A+9XR6T4p0y9tEjubl0U9Q6bh/ga6GzvtL0mwm1G1tdPlif5pDHEFZj2ztxz9a+74eweFwGI9thK/PF/Zf/AAP8j8Z4o4nzavR5M1wLpTT+JK6/p+rPPpvDusWifMlzGOhIIbA/AiuH+KHxLufhta6ffXVve6sJpPltrYDfIQfu5bhRgHk19A65e6XPbW7aVIkpuJVjIiYPuB7ADvXwf4/ufFl34qv7bxFq5uUsJXtoIkiESqFYgsQONx9eK+qzPGU6GHlzwSl0Wut/yPksLUw+Y2k4Jvvbt5npnjT9rLwx8SbKTQ9D8D65pd9fRrbmO8gRI40zhiHQkEDqOhJ/OvVYB5VtGBjhRj8q+UtH0yB7jTXS6AkluCpjGcrjByT7819YBY3hUH5htB+leJlFdVHOyseTxk51pUnPon+h8xfGhWuvHt2iZDKwH38Y4Hb8K46DTJ3MqfZ3ZYo2lLFcAKOCffnPSu1+J7QHxzqDyRmRizBDuwQwPXkc/SsG9u9T1OVLhbmGQQQFTEcIoTuABivEzSXPi5o+kyWPJgaV+xzUdtElxvlVli6FguT+AonUQyM5DEsSsa/dJHY+9XJ1QvtclSOSA3Ye1Ok00PZvfAqqKB5ZZvnyPQeledr0PQi3ZkD+RborqFQPkFfb0p/2qEuyMp8xeAjDBqeTQneNPMj8xjukYg/cA5yfT1qQ6Y81zGIzsWRGJJ65A6+vWupVLuyZi463Kq3kUa4ycknK5yB/9epoSJhvRWyR0J/XPap7mHSksooreG4+1Kf38zOAufQLj+dUo41jif8AeAtxj6+mPyqnypWkaJfcW0ijeMjzUKJzkjofWm7g/wC8iXKngvnkn2FQ2qs0bxvFll+UE9GzViL7QVEPyxhAM4xxzT54dEHMtrFi2tw0jPLvUqeCzYGPWp5QsGAoDh+QQOnvVSOG5mmb96QvPzHo4z1q66qVWIgM64Bfbycdqyc3J7mblzO4y3mIbywuZCvC44Hue1Kdz4eS4CMT9f0poinztDZPoD0+tLHbTxnLMoCEA7j2PvWvtVNWnqdCm7WaBgASULEJ1b1qVwEiwId7sNvGc55/Wnqim4P7xNjADPUn3qzLPZw5Ko0jBsIcHgnqf061F4rRLQj2kua5NY2eEwIgkhBAy2e9WY9OeNd6Xe4dxkjH5VTgMglG47dozzwTz71eWcMONpAHB9efaurmpWOpVly3aKcmkwvIYoJDvHUsO9dnoXiWfS9BGmSW6CO0O3CNhn3HORXLqgMglkAU5yAO5/yasWpaeTErt5KkkBeMn3rndacHzUXY5atGnjFyyimmWNSv21aQ+cQij5lU85PvnvVWx0ibU2kNvG5jgUPK+QNi5AySe2aljtQ7SGXGFyysDyOgH86FElsZPKmY+Z95VzggdCfzrnm6km23r5m1Ch7NW2ij6b0nWtO0Pw1a6dYyrLb2tkCZB03YAG09DXgXjbVZtav55pQQ0B2RjPGM4J+v+FUoLu4SwkVtSkEGA+1ZDtyeOnrgVR1vT7W7UTQu8jJGuG3n+L/PSoqVZ1OVt/cehUx6jQ9jT3erKM9otvGYxICrAIXbpj+I1FYq/wBpDXK+b0Kbgdqj0FW59NLxQ28Z+ZXO95GyQMdD+VOMb28QkMO5oyBzjketXSk+S73OCD5dbGrcixi8uGG8AEqjzVUdQOcH2qrd2KX7vch1UNxuHAGeBwO/tUs0trIPJh2rNKpUM64xnuT/AI1lxJcLdyaasjOIJPlKfdzkYbHT8axpVZSep0TrKXQjvrK9sEltraNnhutqSyMmdoz2/uniksNAkkuJZRH5luBt2jgv04559e9dXplnczxyNPD+568/eOP8mm3MltATtkZUVQQHAGc11tUpLVmsaUOXn2RXs9MJjlTyECJK0iKV+dB027vp71OscU4L3Sh5Iwoi7qABjH6VWa6mvrlks5miR0BLjOMYwTxVm10swEOkm8EckjG4+vNRClzv3XoSlGTtDYeVj8uR5J41YDITaTk57V9H/sw6XHH4W1HVAT/pl0IwcdkGMfma+W9Wu/JulgeVQWx25z2PpX2T8CtOfTvhlo4ddrTxvOwAxksxx+mK78G06m17CdVTfs+qKnx1vEtfDMFpvwWkeXPsqkD/ANCr44uW3ALJdxYZ9hYtg9Rzjt1619Q/tF6h/o32RZQpjtscnoXbH+FfMJsLEPm4YtkbjJzz17n8K4cc1Kq2d+Mi1h6dPyv95Xv1W50m5WHSzi2kSNZfMyUUdeAeQ3XOOpNRxao9pplpbSJECiuIZAD5kYLHKntznvnipGtZVkeCznkSORdpIX/WD/a9qtWmn2zWklxPexblkAWF3wWzjGB7c1wOXKrbnkqLb0RmRRXDSedMP3gG19qjnB7Y71p6ba3Oo+RZR2w+0Sy7IwzYwScc1NFZNaXdtttCW+WV3JXhuuD6+mDUs1iyzusMgaQliHVNgXng56Cto4uUIuD6odWn7VKM3onf5mfJY3cd81mWTETbHlyCmSM5HuM1YuY7RbWOEHEiRAb++/J3DjrnOKJ7AW862c1yZkUiRipxyQCRk857UkwtoWMu+UPEzZG3JRccZz65/SubmcXcaaSZ7n4Z0yyg+E9lK0yOuTI3+zivIdR1qN5ZbayLOZnYnaMAA8AH8Bn/AIEauWfje5htYbZ4YxC8OEDIqgEDAfgcnPrWJqcqaa0c0LiWeXl2jIYj6HA45IxXq0sbTw0HOlrOWmq27k5hXqZly0asXGnGzevxPp8kZUsawXLyfZiWCgyHPrjrivUfgjqkcesXmhSTKPtQFxASeN44ZT74/lXmTFpZJCYmRpsMwWQqSB1BA4OetbfhvUzpF3Y6lNBIqrMxWZnzujyOB9BU4XFKnUjNfMclzRcUfU9qvmzhRjag61n+KvBHg7xVZvB4h8Nabfq+Av2i2Rz+BIyKl0q8U2+4MSWUMG7EU6/8Q6C0UyXOrWkfkL8580AocdTg5FfUVJxjByZhh6Mq1VU46Nnn/g34H6jb293caVaSCwtJ2t7SGGY5SMcqMnJIGSMc1ev/AAbqOlTskv2tJblGjImGckjqT+Fe5/CGKG58DxajZ3C3EN1PJKJAchhuwD+laPjyQweD9UlaFS7QmNSygkEjGRXz1TKqeJn7ZaNu59lDPa2X0ZUPiSVvuPjXX/ipo/hF5mvYWa2tRteWLj5u6hT1qbwz+0r8Jtc0y9tbbxSbe7kt2ItriFo5HcA4UDGCc15drFm1xrsl3ewYt9PlKW0BwS0gOGlb39B2HPU1BqHhnTpIG8QS2NotytwUSUQKJEO3oTjPOfWoWHwOEq82HvzLz6ng1M6zHN8O6GYyTU9HZWaXr3Pu74aeEvBa6DpHi/RvDem2l/f2MUslzDAqO5ZATkgcnPWvkP48aBJZ/E/XLdE2xzXJlXHGCwDZP519Vfs/aob34ReHwX3GCEwH2CsR/hXiP7S+mxQfENrxyypcW0bnnAOMj+ld1KTxNB82rsvwPNxeHhTxMYfZTa/A8FtWnsLkO9qzRxsrOAuc4IPB7V7TL8YPC/lLHFeyA7Rv3Rnjj1ry25ksnVgs7+WzbW29QPb1+lZF3owMpXTrpZYQdwZhtJ98fjWVOrUwbcaWtzjx2U0Mdac9eXbX9CbxhfR674mu9QiZXhuJC3mFQM/pWDeSWMBWOTc5UgsV6Vrx6bLDbvl0wW4GeSe+PzqPUksw6NdGON5F+8yEBuAOD+R5riquVSo5zWp1UaCoUlBbJGXcXTG3WyaJGh3+YgI+ZGPXawOcdOtWJ7e3uWtSLREkjA8x1YkSHOcnn8KrPawxyBbRhKqn5gPvfTFTWcxtYsNtC7sAuOB7Z9az0eiRldt3Z//Z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6871" name="Рисунок 9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4929198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92" y="4929198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Server\Documents\2018 год\БЮДЖЕТ ДЛЯ ГРАЖДАН НА 2019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4" y="4929198"/>
            <a:ext cx="2357454" cy="1785950"/>
          </a:xfrm>
          <a:prstGeom prst="rect">
            <a:avLst/>
          </a:prstGeom>
          <a:noFill/>
        </p:spPr>
      </p:pic>
      <p:pic>
        <p:nvPicPr>
          <p:cNvPr id="26627" name="Picture 3" descr="C:\Users\Server\Documents\2018 год\БЮДЖЕТ ДЛЯ ГРАЖДАН НА 2019\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44" y="1500174"/>
            <a:ext cx="3643338" cy="2000264"/>
          </a:xfrm>
          <a:prstGeom prst="rect">
            <a:avLst/>
          </a:prstGeom>
          <a:noFill/>
        </p:spPr>
      </p:pic>
      <p:pic>
        <p:nvPicPr>
          <p:cNvPr id="26628" name="Picture 4" descr="C:\Users\Server\Documents\2018 год\БЮДЖЕТ ДЛЯ ГРАЖДАН НА 2019\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2670" y="4929198"/>
            <a:ext cx="2214578" cy="17859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solidFill>
            <a:srgbClr val="40F8E2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 поддержка  граждан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4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: Управление социального обеспечения Администрации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Отдел опеки и попечительства Администрации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района; Отдел культуры Администрации </a:t>
            </a: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  района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год- 16 168,6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год- 16 168,6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год- 16 168,6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Рост благосостояния граждан-                                                                            получателей мер социальной  поддержки;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Улучшение демографической ситуации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Повышение доступности социального                                                         обслуживания населения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7892" name="Picture 2" descr="E:\Foto\Презентации\отчет главы 2017\Новая папка\P1220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0785" y="2357430"/>
            <a:ext cx="32469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erver\Documents\2018 год\БЮДЖЕТ ДЛЯ ГРАЖДАН НА 2019\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190" y="4429132"/>
            <a:ext cx="3429024" cy="207170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«Разитие образования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57738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Управление образования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год- 211 231,6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год- 191 480,7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год- 187 467,4 тыс. рублей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Внедрение механизмов формирования и реализации                                                                                 современных моделей дошкольного, общего                                                                                                           образования, обеспечивающих равные возможности                                                                                            для получения качественного образования в  соответствии                                                                                   с требованиями инновационного развития экономики,                                                                            современными потребностями общества и  каждого                                                                                         гражданина, развитие и внедрение современных                                                                                            моделей успешной социализации детей;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Обеспечение объективной информацией о качестве образования                                                                             для обоснованных управленческих решений;</a:t>
            </a:r>
          </a:p>
          <a:p>
            <a:pPr>
              <a:buFontTx/>
              <a:buChar char="-"/>
              <a:defRPr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Поддержка устойчивого развития системы образования, а также                                                                  повышения уровня информированности потребителей образовательных услуг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Рисунок 4" descr="DSC0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571" y="4005263"/>
            <a:ext cx="35719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5" descr="DSCF01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123" y="1412875"/>
            <a:ext cx="3821377" cy="237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Муниципальная программа «Охрана окружающей среды в  Солнцевском  районе»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557338"/>
            <a:ext cx="8915400" cy="4525962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0070C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0070C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0070C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год- 800,0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год- 0,0 тыс. рублей</a:t>
            </a:r>
          </a:p>
          <a:p>
            <a:pPr algn="just"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год- 0,0 тыс. рублей</a:t>
            </a:r>
          </a:p>
          <a:p>
            <a:pPr algn="just">
              <a:buFontTx/>
              <a:buNone/>
              <a:defRPr/>
            </a:pP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Создание благоприятной и стабильной                                                        экологической обстановки на                                                                         территории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  района                                                                        Курской области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283" y="2781301"/>
            <a:ext cx="4134379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solidFill>
            <a:srgbClr val="FFCCCC"/>
          </a:solid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 на 2015-2020годы»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i="1" dirty="0" smtClean="0">
                <a:solidFill>
                  <a:srgbClr val="7030A0"/>
                </a:solidFill>
              </a:rPr>
              <a:t>Администрация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 района Курской области; 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год- 2 217,5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год- 500,0тыс.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год- 401,7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i="1" dirty="0" smtClean="0">
                <a:solidFill>
                  <a:srgbClr val="7030A0"/>
                </a:solidFill>
              </a:rPr>
              <a:t>Цели  муниципальной программы</a:t>
            </a:r>
            <a:r>
              <a:rPr lang="ru-RU" sz="1600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Формирование  и создание максимально                                                 благоприятных, комфортных и безопасных условий для проживания жителей </a:t>
            </a:r>
            <a:r>
              <a:rPr lang="ru-RU" sz="1600" i="1" dirty="0" err="1" smtClean="0">
                <a:solidFill>
                  <a:srgbClr val="7030A0"/>
                </a:solidFill>
              </a:rPr>
              <a:t>Солнцевского</a:t>
            </a:r>
            <a:r>
              <a:rPr lang="ru-RU" sz="1600" i="1" dirty="0" smtClean="0">
                <a:solidFill>
                  <a:srgbClr val="7030A0"/>
                </a:solidFill>
              </a:rPr>
              <a:t> района Курской области.</a:t>
            </a:r>
          </a:p>
          <a:p>
            <a:pPr>
              <a:buFontTx/>
              <a:buChar char="-"/>
              <a:defRPr/>
            </a:pPr>
            <a:r>
              <a:rPr lang="ru-RU" sz="1600" i="1" dirty="0" smtClean="0">
                <a:solidFill>
                  <a:srgbClr val="7030A0"/>
                </a:solidFill>
              </a:rPr>
              <a:t>Предоставление государственной поддержки в решение жилищной проблемы молодым семьям, признанным в установленном порядке, нуждающимся в улучшении жилищных условий.</a:t>
            </a: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0964" name="Picture 2" descr="E:\Foto\Презентации\отчет главы 2017\жилье\Кочергина Марина Анатольевна\д.Халино Ивановский сельсове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285" y="2139951"/>
            <a:ext cx="3198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udg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29064" y="2924944"/>
            <a:ext cx="1872208" cy="1243341"/>
          </a:xfrm>
          <a:prstGeom prst="rect">
            <a:avLst/>
          </a:prstGeom>
        </p:spPr>
      </p:pic>
      <p:pic>
        <p:nvPicPr>
          <p:cNvPr id="26" name="Рисунок 25" descr="budg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704" y="2780928"/>
            <a:ext cx="2350710" cy="1561116"/>
          </a:xfrm>
          <a:prstGeom prst="rect">
            <a:avLst/>
          </a:prstGeom>
        </p:spPr>
      </p:pic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0"/>
            <a:ext cx="9001000" cy="980728"/>
          </a:xfrm>
        </p:spPr>
        <p:txBody>
          <a:bodyPr anchor="t">
            <a:normAutofit fontScale="90000"/>
          </a:bodyPr>
          <a:lstStyle/>
          <a:p>
            <a:pPr algn="ctr" defTabSz="936382" eaLnBrk="1" hangingPunct="1">
              <a:defRPr/>
            </a:pPr>
            <a:r>
              <a:rPr lang="ru-RU" sz="54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БЮДЖЕТ?</a:t>
            </a:r>
            <a:r>
              <a:rPr lang="ru-RU" sz="5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/>
            </a:r>
            <a:br>
              <a:rPr lang="ru-RU" sz="5400" b="1" i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endParaRPr lang="ru-RU" sz="5400" b="1" i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 rot="742601">
            <a:off x="1483874" y="5169788"/>
            <a:ext cx="1539411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pic>
        <p:nvPicPr>
          <p:cNvPr id="143365" name="Picture 5" descr="C:\Users\Bezuglova_I\Desktop\57b5fc18e8d1d2280259a2d4caa1d7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4728" y="2852936"/>
            <a:ext cx="4968552" cy="374441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128464" y="836712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8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3240" y="908720"/>
            <a:ext cx="2664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6382">
              <a:defRPr/>
            </a:pPr>
            <a:r>
              <a:rPr lang="ru-RU" sz="1500" b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</a:t>
            </a:r>
          </a:p>
          <a:p>
            <a:endParaRPr lang="ru-RU" dirty="0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2864768" y="836712"/>
            <a:ext cx="4032448" cy="18722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36382">
              <a:defRPr/>
            </a:pPr>
            <a:r>
              <a:rPr lang="ru-RU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  <a:p>
            <a:pPr defTabSz="936382">
              <a:defRPr/>
            </a:pPr>
            <a:r>
              <a:rPr lang="ru-RU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самоуправления, или проще говоря – это план доходов и расходов на определенный период</a:t>
            </a:r>
          </a:p>
        </p:txBody>
      </p:sp>
      <p:sp>
        <p:nvSpPr>
          <p:cNvPr id="17" name="Овал 16"/>
          <p:cNvSpPr/>
          <p:nvPr/>
        </p:nvSpPr>
        <p:spPr>
          <a:xfrm>
            <a:off x="416496" y="4221088"/>
            <a:ext cx="2088232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  <a:endParaRPr lang="ru-RU" sz="24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 rot="4593244">
            <a:off x="1058118" y="3441319"/>
            <a:ext cx="741512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1" name="Овал 20"/>
          <p:cNvSpPr/>
          <p:nvPr/>
        </p:nvSpPr>
        <p:spPr>
          <a:xfrm>
            <a:off x="7257256" y="4221088"/>
            <a:ext cx="2088232" cy="86409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endParaRPr lang="ru-RU" sz="20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10"/>
          <p:cNvSpPr>
            <a:spLocks noChangeArrowheads="1"/>
          </p:cNvSpPr>
          <p:nvPr/>
        </p:nvSpPr>
        <p:spPr bwMode="auto">
          <a:xfrm rot="19062367">
            <a:off x="6507052" y="5221414"/>
            <a:ext cx="1539411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 rot="16387707">
            <a:off x="8042894" y="3369311"/>
            <a:ext cx="741512" cy="719940"/>
          </a:xfrm>
          <a:prstGeom prst="notchedRightArrow">
            <a:avLst>
              <a:gd name="adj1" fmla="val 50000"/>
              <a:gd name="adj2" fmla="val 40909"/>
            </a:avLst>
          </a:prstGeom>
          <a:ln>
            <a:noFill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265" tIns="54132" rIns="108265" bIns="54132"/>
          <a:lstStyle/>
          <a:p>
            <a:pPr defTabSz="936382">
              <a:defRPr/>
            </a:pPr>
            <a:endParaRPr lang="ru-RU" sz="1500" i="1" dirty="0" smtClean="0">
              <a:solidFill>
                <a:srgbClr val="000000"/>
              </a:solidFill>
            </a:endParaRPr>
          </a:p>
          <a:p>
            <a:pPr defTabSz="936382">
              <a:defRPr/>
            </a:pPr>
            <a:endParaRPr lang="ru-RU" sz="1500" dirty="0"/>
          </a:p>
        </p:txBody>
      </p:sp>
      <p:sp>
        <p:nvSpPr>
          <p:cNvPr id="28" name="Овал 27"/>
          <p:cNvSpPr/>
          <p:nvPr/>
        </p:nvSpPr>
        <p:spPr>
          <a:xfrm>
            <a:off x="8841432" y="5805264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5"/>
          </p:nvPr>
        </p:nvSpPr>
        <p:spPr>
          <a:xfrm>
            <a:off x="8841432" y="5877272"/>
            <a:ext cx="660400" cy="521208"/>
          </a:xfrm>
        </p:spPr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541735" y="357188"/>
            <a:ext cx="8915400" cy="1143000"/>
          </a:xfrm>
          <a:solidFill>
            <a:srgbClr val="FFFF00"/>
          </a:solidFill>
        </p:spPr>
        <p:txBody>
          <a:bodyPr/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57738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Отдел культуры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год- 996,4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год- 996,4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год- 996,4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 повышение эффективности реализации                                                                    молодежной политики;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создание условий, обеспечивающих повышение                                                    мотивации жителей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  района                                                                         Курской области к регулярным занятиям                                                                      физической  культурой и  спортом и ведению                                                                    здорового образа жизни;</a:t>
            </a:r>
          </a:p>
          <a:p>
            <a:pPr>
              <a:buFontTx/>
              <a:buChar char="-"/>
              <a:defRPr/>
            </a:pP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развитие системы оздоровления и отдыха                                                                             детей в </a:t>
            </a:r>
            <a:r>
              <a:rPr lang="ru-RU" sz="14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</a:rPr>
              <a:t> районе Курской области.</a:t>
            </a: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988" name="Рисунок 6" descr="img_43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43" y="4076700"/>
            <a:ext cx="3857651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Server\Documents\2018 год\БЮДЖЕТ ДЛЯ ГРАЖДАН НА 2019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34" y="1571612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Администрация </a:t>
            </a:r>
            <a:r>
              <a:rPr lang="ru-RU" sz="1600" b="1" i="1" dirty="0" err="1" smtClean="0"/>
              <a:t>Солнцевского</a:t>
            </a:r>
            <a:r>
              <a:rPr lang="ru-RU" sz="1600" b="1" i="1" dirty="0" smtClean="0"/>
              <a:t>  района </a:t>
            </a:r>
          </a:p>
          <a:p>
            <a:pPr>
              <a:buFontTx/>
              <a:buNone/>
              <a:defRPr/>
            </a:pPr>
            <a:r>
              <a:rPr lang="ru-RU" sz="1600" b="1" i="1" dirty="0" smtClean="0"/>
              <a:t>Курской области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год- 11 902,4 тыс. рублей</a:t>
            </a:r>
          </a:p>
          <a:p>
            <a:pPr algn="just">
              <a:buFontTx/>
              <a:buNone/>
              <a:defRPr/>
            </a:pPr>
            <a:r>
              <a:rPr lang="ru-RU" sz="1200" b="1" i="1" dirty="0" smtClean="0"/>
              <a:t>                             Цели  муниципальной программы</a:t>
            </a:r>
            <a:r>
              <a:rPr lang="ru-RU" sz="1200" b="1" dirty="0" smtClean="0"/>
              <a:t>: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Решение вопросов местного значения и повышение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эффективности деятельности местной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Совершенствование системы управления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муниципальной службой;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Формирование высококвалифицированного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       кадрового состава, обеспечивающего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эффективность муниципального  управления;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    Развитие организованного, информационного и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   финансового  обеспечения муниципальной службы </a:t>
            </a:r>
          </a:p>
          <a:p>
            <a:pPr algn="just">
              <a:buFontTx/>
              <a:buChar char="-"/>
              <a:defRPr/>
            </a:pPr>
            <a:r>
              <a:rPr lang="ru-RU" sz="1200" b="1" dirty="0" smtClean="0"/>
              <a:t>                                                                                 в Администрации </a:t>
            </a:r>
            <a:r>
              <a:rPr lang="ru-RU" sz="1200" b="1" dirty="0" err="1" smtClean="0"/>
              <a:t>Солнцевского</a:t>
            </a:r>
            <a:r>
              <a:rPr lang="ru-RU" sz="1200" b="1" dirty="0" smtClean="0"/>
              <a:t>  района Курской области</a:t>
            </a:r>
          </a:p>
        </p:txBody>
      </p:sp>
      <p:pic>
        <p:nvPicPr>
          <p:cNvPr id="43012" name="Picture 2" descr="E:\Foto\Презентации\отчет главы 2017\Ф.Собрание ВОДА\P1200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1628776"/>
            <a:ext cx="3429023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erver\Documents\2018 год\БЮДЖЕТ ДЛЯ ГРАЖДАН НА 2019\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96" y="3929066"/>
            <a:ext cx="3071834" cy="23931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41735" y="357188"/>
            <a:ext cx="8915400" cy="11430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«Сохранение и развитие архивного дела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57738"/>
          </a:xfrm>
        </p:spPr>
        <p:txBody>
          <a:bodyPr>
            <a:normAutofit fontScale="92500" lnSpcReduction="20000"/>
          </a:bodyPr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Архивный отдел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 364,4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 364,4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364,4 тыс. рублей</a:t>
            </a: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- сохранение архивных документов, хранящихся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в  архивном отделе Администрации </a:t>
            </a:r>
            <a:r>
              <a:rPr lang="ru-RU" sz="12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района Курской области, как культурного и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исторического наследия  района;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-внедрение информационных продуктов и технологий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в архивную отрасль с  целью повышения  качества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предоставляемых услуг, а также удовлетворения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информационных потребностей граждан в условиях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информационного  общества;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-организация и проведение информационных 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мероприятий с  использованием архивным документов.</a:t>
            </a:r>
            <a:endParaRPr lang="ru-RU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4036" name="Picture 4" descr="L:\DCIM\100CANON\IMG_6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729" y="1544639"/>
            <a:ext cx="3778383" cy="217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L:\DCIM\100CANON\IMG_6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2" y="4005263"/>
            <a:ext cx="407196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системы, обеспечение перевозки пассажиров и безопасности дорожного движения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год- 8 586,7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год- 9 548,1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год- 10 208,6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Обеспечение благоприятных                                                                     условий для  развития экономики и социальной сферы за счет формирования сети автомобильных дорог муниципального значения, отвечающей потребности в перевозках автомобильным транспортом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Повышение доступности и качества услуг транспортного комплекса для населения</a:t>
            </a:r>
          </a:p>
          <a:p>
            <a:pPr>
              <a:buFontTx/>
              <a:buChar char="-"/>
              <a:defRPr/>
            </a:pPr>
            <a:r>
              <a:rPr lang="ru-RU" sz="1600" b="1" dirty="0" smtClean="0"/>
              <a:t>Уменьшение количества погибших в </a:t>
            </a:r>
            <a:r>
              <a:rPr lang="ru-RU" sz="1600" b="1" dirty="0" err="1" smtClean="0"/>
              <a:t>дорожно</a:t>
            </a:r>
            <a:r>
              <a:rPr lang="ru-RU" sz="1600" b="1" dirty="0" smtClean="0"/>
              <a:t>- транспортных происшествиях</a:t>
            </a:r>
            <a:endParaRPr lang="ru-RU" sz="1600" b="1" dirty="0"/>
          </a:p>
        </p:txBody>
      </p:sp>
      <p:pic>
        <p:nvPicPr>
          <p:cNvPr id="45060" name="Picture 3" descr="E:\Foto\Презентации\отчет главы 2017\фото к отчёту главы\20170202_084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283" y="1935163"/>
            <a:ext cx="319881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правонарушений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год- 382,7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год- 382,7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год- 382,7 тыс. рублей</a:t>
            </a:r>
          </a:p>
          <a:p>
            <a:pPr algn="just"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создание организационных и социальных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условий для дальнейшего укрепления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законности и правопорядка, обеспечения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безопасности граждан на территории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 района Курской области</a:t>
            </a:r>
          </a:p>
        </p:txBody>
      </p:sp>
      <p:pic>
        <p:nvPicPr>
          <p:cNvPr id="46084" name="Picture 4" descr="D:\размещение на сайте\кинолекторий наркотики\подросток и закон\DSCN4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0783" y="2492375"/>
            <a:ext cx="360418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2019 год- 138,2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2020 год- 138,2 тыс. рублей</a:t>
            </a:r>
          </a:p>
          <a:p>
            <a:pPr>
              <a:buFontTx/>
              <a:buNone/>
              <a:defRPr/>
            </a:pPr>
            <a:r>
              <a:rPr lang="ru-RU" sz="1600" b="1" dirty="0" smtClean="0"/>
              <a:t>На 2021 год- 138,2 тыс. рублей</a:t>
            </a:r>
          </a:p>
          <a:p>
            <a:pPr>
              <a:buFontTx/>
              <a:buNone/>
              <a:defRPr/>
            </a:pPr>
            <a:r>
              <a:rPr lang="ru-RU" sz="1400" b="1" i="1" u="sng" dirty="0" smtClean="0"/>
              <a:t>Цели  муниципальной программы</a:t>
            </a:r>
            <a:r>
              <a:rPr lang="ru-RU" sz="1400" b="1" u="sng" dirty="0" smtClean="0"/>
              <a:t>:</a:t>
            </a:r>
          </a:p>
          <a:p>
            <a:pPr>
              <a:buFontTx/>
              <a:buChar char="-"/>
              <a:defRPr/>
            </a:pPr>
            <a:r>
              <a:rPr lang="ru-RU" sz="1400" b="1" dirty="0" smtClean="0"/>
              <a:t>Обеспечение эффективного повседневного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функционирования системы ГО,  защиты</a:t>
            </a:r>
          </a:p>
          <a:p>
            <a:pPr>
              <a:buFontTx/>
              <a:buNone/>
              <a:defRPr/>
            </a:pPr>
            <a:r>
              <a:rPr lang="ru-RU" sz="1400" b="1" dirty="0" smtClean="0"/>
              <a:t> населения и территорий от ЧС, безопасности                                                                     людей на водных объектах</a:t>
            </a:r>
          </a:p>
        </p:txBody>
      </p:sp>
      <p:pic>
        <p:nvPicPr>
          <p:cNvPr id="47108" name="Picture 4" descr="I:\CIMG3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4735" y="2286000"/>
            <a:ext cx="3458793" cy="20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Server\Documents\2018 год\БЮДЖЕТ ДЛЯ ГРАЖДАН НА 2019\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3066" y="4714884"/>
            <a:ext cx="3571900" cy="185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541735" y="357188"/>
            <a:ext cx="89154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финансами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5773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Управление финансов  Администрации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 – 8707,7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 – 7947,5 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 – 7621,7 тыс. рублей</a:t>
            </a:r>
          </a:p>
          <a:p>
            <a:pPr>
              <a:buFontTx/>
              <a:buNone/>
              <a:defRPr/>
            </a:pPr>
            <a:endParaRPr lang="ru-RU" sz="12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dirty="0" smtClean="0"/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обеспечение исполнен расходных обязательств муниципального  района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Солнцевский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район» Курской области на основе долгосрочной сбалансированности и устойчивости бюджетной  системы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района, оптимальной налоговой и долговой нагрузки и повышения  эффективности использования бюджетных средств;</a:t>
            </a:r>
          </a:p>
          <a:p>
            <a:pPr>
              <a:buFontTx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Содействие муниципальным образованиям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района в решении вопросов местного значения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5" descr="C:\Users\Comp-3\Desktop\каль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500188"/>
            <a:ext cx="34550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инвестиционной политики, экономики, архитектуры, строительства, имущественных и земельных правоотношений Администрации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год- 5,0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год- 5,0 тыс. рублей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392" y="2492375"/>
            <a:ext cx="3708822" cy="15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29" y="4357694"/>
            <a:ext cx="3167449" cy="226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erver\Documents\2018 год\БЮДЖЕТ ДЛЯ ГРАЖДАН НА 2019\009 м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38" y="4143380"/>
            <a:ext cx="3738562" cy="235745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«Социальное развитие села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Администрация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</a:t>
            </a: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год- 1 469,7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год- 600,0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Улучшение условий жизнедеятельности                                                                              на сельских территориях </a:t>
            </a:r>
            <a:r>
              <a:rPr lang="ru-RU" sz="1600" dirty="0" err="1" smtClean="0"/>
              <a:t>Солнцевского</a:t>
            </a:r>
            <a:r>
              <a:rPr lang="ru-RU" sz="1600" dirty="0" smtClean="0"/>
              <a:t> района;</a:t>
            </a:r>
          </a:p>
          <a:p>
            <a:pPr>
              <a:buFontTx/>
              <a:buChar char="-"/>
              <a:defRPr/>
            </a:pPr>
            <a:r>
              <a:rPr lang="ru-RU" sz="1600" dirty="0" smtClean="0"/>
              <a:t>Повышение уровня комплексного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обустройства населенных пунктов </a:t>
            </a:r>
          </a:p>
          <a:p>
            <a:pPr>
              <a:buFontTx/>
              <a:buNone/>
              <a:defRPr/>
            </a:pPr>
            <a:r>
              <a:rPr lang="ru-RU" sz="1600" dirty="0" err="1" smtClean="0"/>
              <a:t>Солнцевского</a:t>
            </a:r>
            <a:r>
              <a:rPr lang="ru-RU" sz="1600" dirty="0" smtClean="0"/>
              <a:t> района объектами </a:t>
            </a:r>
          </a:p>
          <a:p>
            <a:pPr>
              <a:buFontTx/>
              <a:buNone/>
              <a:defRPr/>
            </a:pPr>
            <a:r>
              <a:rPr lang="ru-RU" sz="1600" dirty="0" smtClean="0"/>
              <a:t>социальной и инженерной инфраструктуры</a:t>
            </a:r>
          </a:p>
        </p:txBody>
      </p:sp>
      <p:pic>
        <p:nvPicPr>
          <p:cNvPr id="50180" name="Рисунок 3" descr="IMG_56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283" y="1968501"/>
            <a:ext cx="333205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>
            <a:normAutofit fontScale="90000"/>
          </a:bodyPr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ЗАГС Администрации  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год- 2097,3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год- 2 433,2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2021 год- 1 352,0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Обеспечение государственной регистрации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актов гражданского  состояния на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территории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области в соответствии с законодательством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Российской Федерации</a:t>
            </a:r>
          </a:p>
          <a:p>
            <a:pPr>
              <a:buFontTx/>
              <a:buChar char="-"/>
              <a:defRPr/>
            </a:pPr>
            <a:r>
              <a:rPr lang="ru-RU" sz="1500" i="1" dirty="0" smtClean="0"/>
              <a:t>Повышение качества предоставления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государственных услуг государственной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регистрации актов гражданского  состояния, </a:t>
            </a:r>
          </a:p>
          <a:p>
            <a:pPr>
              <a:buFontTx/>
              <a:buNone/>
              <a:defRPr/>
            </a:pPr>
            <a:r>
              <a:rPr lang="ru-RU" sz="1500" i="1" dirty="0" smtClean="0"/>
              <a:t>в том числе в электронном виде.</a:t>
            </a:r>
          </a:p>
          <a:p>
            <a:pPr algn="just">
              <a:buFontTx/>
              <a:buNone/>
              <a:defRPr/>
            </a:pPr>
            <a:endParaRPr lang="ru-RU" sz="1600" i="1" dirty="0" smtClean="0"/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648" y="2286000"/>
            <a:ext cx="434935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4488" y="1124744"/>
            <a:ext cx="6840760" cy="547260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РАСХОДЫ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232" y="2276872"/>
            <a:ext cx="2288704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188640"/>
            <a:ext cx="2232248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208" y="4437112"/>
            <a:ext cx="1975077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-591616" y="0"/>
            <a:ext cx="8265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«Содействие занятости  населения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ru-RU" sz="1600" b="1" dirty="0" smtClean="0"/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2019 год- 305,7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dirty="0" smtClean="0"/>
              <a:t>На 2020 год- 305,7 тыс. рублей</a:t>
            </a:r>
          </a:p>
          <a:p>
            <a:pPr algn="ctr">
              <a:buFontTx/>
              <a:buNone/>
              <a:defRPr/>
            </a:pPr>
            <a:r>
              <a:rPr lang="ru-RU" sz="1600" b="1" smtClean="0"/>
              <a:t>На 2021 </a:t>
            </a:r>
            <a:r>
              <a:rPr lang="ru-RU" sz="1600" b="1" dirty="0" smtClean="0"/>
              <a:t>год- 305,7 тыс. рублей</a:t>
            </a:r>
          </a:p>
          <a:p>
            <a:pPr algn="ctr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Создание условий развития эффективности рынка  труда;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Обеспечение  государственных гарантий по содействию реализации прав граждан на полную, продуктивную и свободную избранную занятость;</a:t>
            </a:r>
          </a:p>
          <a:p>
            <a:pPr algn="ctr">
              <a:buFontTx/>
              <a:buChar char="-"/>
              <a:defRPr/>
            </a:pPr>
            <a:r>
              <a:rPr lang="ru-RU" sz="1600" i="1" dirty="0" smtClean="0"/>
              <a:t>Улучшение условий и охраны труда, снижения профессиональных  рисков организации  </a:t>
            </a:r>
            <a:r>
              <a:rPr lang="ru-RU" sz="1600" i="1" dirty="0" err="1" smtClean="0"/>
              <a:t>Солнцевского</a:t>
            </a:r>
            <a:r>
              <a:rPr lang="ru-RU" sz="1600" i="1" dirty="0" smtClean="0"/>
              <a:t>  района Курской области.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информационного общества в Солнцевском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  <a:defRPr/>
            </a:pPr>
            <a:r>
              <a:rPr lang="ru-RU" sz="16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Адмнистрация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района Курской области</a:t>
            </a:r>
            <a:endParaRPr lang="ru-RU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Предусмотрено в бюджете: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2018 год- 55,3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2019 год- 55,3 тыс. рублей</a:t>
            </a:r>
          </a:p>
          <a:p>
            <a:pPr algn="just">
              <a:buFontTx/>
              <a:buNone/>
              <a:defRPr/>
            </a:pPr>
            <a:r>
              <a:rPr lang="ru-RU" sz="1600" b="1" dirty="0" smtClean="0"/>
              <a:t>На 2020 год- 55,3 тыс. рублей</a:t>
            </a:r>
          </a:p>
          <a:p>
            <a:pPr algn="just">
              <a:buFontTx/>
              <a:buNone/>
              <a:defRPr/>
            </a:pPr>
            <a:r>
              <a:rPr lang="ru-RU" sz="1600" i="1" u="sng" dirty="0" smtClean="0"/>
              <a:t>Цели муниципальной программы: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Повышение эффективности  функционирования экономики, муниципального управления и местного самоуправления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 района Курской области за счет внедрения и массового распространения информационных и коммуникационных технологий;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Развитие единого информационного пространства органов управления </a:t>
            </a:r>
            <a:r>
              <a:rPr lang="ru-RU" sz="1500" i="1" dirty="0" err="1" smtClean="0"/>
              <a:t>Солнцевского</a:t>
            </a:r>
            <a:r>
              <a:rPr lang="ru-RU" sz="1500" i="1" dirty="0" smtClean="0"/>
              <a:t> района  курской области;</a:t>
            </a:r>
          </a:p>
          <a:p>
            <a:pPr algn="just">
              <a:buFontTx/>
              <a:buChar char="-"/>
              <a:defRPr/>
            </a:pPr>
            <a:r>
              <a:rPr lang="ru-RU" sz="1500" i="1" dirty="0" smtClean="0"/>
              <a:t>Обеспечение прав граждан на  свободный поиск, получение, передачу и распространение информации, увеличение эффективности оказания муниципальных услуг</a:t>
            </a:r>
          </a:p>
          <a:p>
            <a:pPr algn="just">
              <a:buFontTx/>
              <a:buChar char="-"/>
              <a:defRPr/>
            </a:pPr>
            <a:endParaRPr lang="ru-RU" sz="1600" i="1" dirty="0" smtClean="0"/>
          </a:p>
        </p:txBody>
      </p:sp>
      <p:pic>
        <p:nvPicPr>
          <p:cNvPr id="532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6922" y="2357438"/>
            <a:ext cx="551021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D:\размещение на сайте\кинолекторий наркотики\CIMG7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0391" y="4076701"/>
            <a:ext cx="4299479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357188"/>
            <a:ext cx="89154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«Профилактика наркомании и медико-социальная реабилитация больных наркоманией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Солнцевском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районе Курской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757738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</a:rPr>
              <a:t>Ответственный исполнитель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Администрация</a:t>
            </a:r>
          </a:p>
          <a:p>
            <a:pPr algn="r">
              <a:buFontTx/>
              <a:buNone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района Курской области; 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Предусмотрено в бюджете: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2019 год-  15,0тыс.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2020 год-  15,0тыс. рублей</a:t>
            </a:r>
          </a:p>
          <a:p>
            <a:pPr algn="r">
              <a:buFontTx/>
              <a:buNone/>
              <a:defRPr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На 2021 год-  15,0тыс. рублей</a:t>
            </a:r>
          </a:p>
          <a:p>
            <a:pPr>
              <a:buFontTx/>
              <a:buNone/>
              <a:defRPr/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Цели  муниципальной программы: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. Снижение уровня немедицинского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потребления населением  </a:t>
            </a:r>
          </a:p>
          <a:p>
            <a:pPr>
              <a:buFontTx/>
              <a:buNone/>
              <a:defRPr/>
            </a:pP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психоактивных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веществ и создание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системы медико-социальной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реабилитации больных наркоманией  </a:t>
            </a:r>
          </a:p>
          <a:p>
            <a:pPr>
              <a:buFontTx/>
              <a:buNone/>
              <a:defRPr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Солнцевском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 районе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Server\Documents\2018 год\БЮДЖЕТ ДЛЯ ГРАЖДАН НА 2019\100  на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1714489"/>
            <a:ext cx="4286280" cy="221457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212"/>
          <p:cNvGraphicFramePr>
            <a:graphicFrameLocks noGrp="1"/>
          </p:cNvGraphicFramePr>
          <p:nvPr>
            <p:ph type="tbl" idx="1"/>
          </p:nvPr>
        </p:nvGraphicFramePr>
        <p:xfrm>
          <a:off x="200473" y="1340769"/>
          <a:ext cx="9217024" cy="2386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33225"/>
                <a:gridCol w="1527101"/>
                <a:gridCol w="1550643"/>
                <a:gridCol w="1206055"/>
              </a:tblGrid>
              <a:tr h="303074"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7498" marR="97498" marT="46799" marB="4679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6244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Финансовая помощь бюджету – всего, </a:t>
                      </a:r>
                    </a:p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8" marR="99058" marT="45719" marB="45719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207 081,2</a:t>
                      </a:r>
                    </a:p>
                  </a:txBody>
                  <a:tcPr marL="99058" marR="99058" marT="45719" marB="45719" anchor="b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166 348,9</a:t>
                      </a:r>
                    </a:p>
                  </a:txBody>
                  <a:tcPr marL="99058" marR="99058" marT="45719" marB="45719" anchor="b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164 869,7</a:t>
                      </a:r>
                    </a:p>
                  </a:txBody>
                  <a:tcPr marL="99058" marR="99058" marT="45719" marB="45719" anchor="b" horzOverflow="overflow">
                    <a:solidFill>
                      <a:srgbClr val="CCCCFF"/>
                    </a:solidFill>
                  </a:tcPr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8" marR="99058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11 586,2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269,4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</a:p>
                  </a:txBody>
                  <a:tcPr marL="99058" marR="99058" marT="45719" marB="45719" anchor="b" horzOverflow="overflow"/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8" marR="99058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6056,6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9058" marR="99058" marT="45719" marB="45719" anchor="b" horzOverflow="overflow"/>
                </a:tc>
              </a:tr>
              <a:tr h="273745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58" marR="99058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185 005,8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166 079,5</a:t>
                      </a:r>
                    </a:p>
                  </a:txBody>
                  <a:tcPr marL="99058" marR="99058" marT="45719" marB="45719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164 672,5</a:t>
                      </a:r>
                    </a:p>
                  </a:txBody>
                  <a:tcPr marL="99058" marR="99058" marT="45719" marB="45719" anchor="b" horzOverflow="overflow"/>
                </a:tc>
              </a:tr>
              <a:tr h="464242">
                <a:tc>
                  <a:txBody>
                    <a:bodyPr/>
                    <a:lstStyle/>
                    <a:p>
                      <a:pPr marL="0" marR="0" lvl="0" indent="0" algn="l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1438" marR="91438" marT="34289" marB="34289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4432,6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34289" marB="34289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8" marR="91438" marT="34289" marB="34289" anchor="ctr" horzOverflow="overflow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26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8" marR="91438" marT="34289" marB="34289" anchor="ctr" horzOverflow="overflow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114691" name="Line 195"/>
          <p:cNvSpPr>
            <a:spLocks noChangeShapeType="1"/>
          </p:cNvSpPr>
          <p:nvPr/>
        </p:nvSpPr>
        <p:spPr bwMode="auto">
          <a:xfrm flipV="1">
            <a:off x="2066925" y="5589588"/>
            <a:ext cx="701675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79084" tIns="39542" rIns="79084" bIns="39542" anchor="ctr"/>
          <a:lstStyle/>
          <a:p>
            <a:endParaRPr lang="ru-RU"/>
          </a:p>
        </p:txBody>
      </p:sp>
      <p:sp>
        <p:nvSpPr>
          <p:cNvPr id="114692" name="Line 196"/>
          <p:cNvSpPr>
            <a:spLocks noChangeShapeType="1"/>
          </p:cNvSpPr>
          <p:nvPr/>
        </p:nvSpPr>
        <p:spPr bwMode="auto">
          <a:xfrm flipV="1">
            <a:off x="2066925" y="5589588"/>
            <a:ext cx="701675" cy="360362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79084" tIns="39542" rIns="79084" bIns="39542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21352" y="1124744"/>
            <a:ext cx="14962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1"/>
                </a:solidFill>
                <a:cs typeface="Times New Roman" pitchFamily="18" charset="0"/>
              </a:rPr>
              <a:t>тыс. рублей</a:t>
            </a:r>
            <a:endParaRPr lang="ru-RU" sz="11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1023665" y="4221088"/>
          <a:ext cx="792088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304929" y="4221088"/>
          <a:ext cx="525658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ФИНАНСОВОЙ ПОМОЩИ В ВИДЕ </a:t>
            </a:r>
            <a:br>
              <a:rPr lang="ru-RU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МЕЖБЮДЖЕТНЫХ ТРАНСФЕРТОВ В 2019 ГОДУ И НА ПЛАНОВЫЙ ПЕРИОД 2020-20</a:t>
            </a:r>
            <a:r>
              <a:rPr lang="en-US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 </a:t>
            </a:r>
            <a:endParaRPr lang="ru-RU" sz="2400" i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5">
                <a:lumMod val="20000"/>
                <a:lumOff val="8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mmitinternet.com.au/wp-content/uploads/communi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7473280" cy="2880320"/>
          </a:xfr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5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ДОПОЛНИТЕЛЬНАЯ</a:t>
            </a:r>
            <a: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</a:t>
            </a:r>
            <a:endParaRPr lang="ru-RU" sz="5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nauka.info/images/files/1448798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352" y="3356992"/>
            <a:ext cx="1584176" cy="1224136"/>
          </a:xfrm>
          <a:prstGeom prst="rect">
            <a:avLst/>
          </a:prstGeom>
          <a:noFill/>
        </p:spPr>
      </p:pic>
      <p:pic>
        <p:nvPicPr>
          <p:cNvPr id="14348" name="Picture 12" descr="http://aleksbelolipetsckiy.ru/wp-content/uploads/2013/10/43527862_Subscription_XL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7" y="116632"/>
            <a:ext cx="2031777" cy="1512168"/>
          </a:xfrm>
          <a:prstGeom prst="rect">
            <a:avLst/>
          </a:prstGeom>
          <a:noFill/>
        </p:spPr>
      </p:pic>
      <p:pic>
        <p:nvPicPr>
          <p:cNvPr id="14350" name="Picture 14" descr="http://vprofsouze.ru/wp-content/uploads/2017/04/Rim7-D_vl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992" y="0"/>
            <a:ext cx="201622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s://okartinkah.ru/img/kartinki-dlya-prezentaciy-chelovechki-2371/kartinki-dlya-prezentaciy-chelovechki-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480" y="260648"/>
            <a:ext cx="1872208" cy="1539552"/>
          </a:xfrm>
          <a:prstGeom prst="rect">
            <a:avLst/>
          </a:prstGeom>
          <a:noFill/>
        </p:spPr>
      </p:pic>
      <p:pic>
        <p:nvPicPr>
          <p:cNvPr id="14340" name="Picture 4" descr="https://poeziya-kamnya.ru/assets/content/images/17824_live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0714" y="188640"/>
            <a:ext cx="223224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www.infonetline.com/carousel/img/polez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3320" y="1772816"/>
            <a:ext cx="1734616" cy="1440160"/>
          </a:xfrm>
          <a:prstGeom prst="rect">
            <a:avLst/>
          </a:prstGeom>
          <a:noFill/>
        </p:spPr>
      </p:pic>
      <p:sp>
        <p:nvSpPr>
          <p:cNvPr id="1434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2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913440" y="5661248"/>
            <a:ext cx="576064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4" y="0"/>
            <a:ext cx="6537176" cy="1556792"/>
          </a:xfrm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ИНФОРМАЦИЯ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 ПОВЫШЕНИИ ФИНАНСОВОЙ ГРАМОТНОСТИ НАСЕЛЕНИЯ КУРСКОЙ ОБЛАСТИ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472" y="1484786"/>
            <a:ext cx="950595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рамках реализации Стратегии повышения финансовой грамотности в Российской Федерации на 2017-2023 годы Администрацией Курской области проводится работа по повышению финансовой грамотности  в соответствии с Соглашениями, заключенными с Минфином России и Центробанком России, а также принятой нормативно правовой базой Курской области.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мероприятий охватывает, прежде всего, вопросы финансового просвещения определенных групп населения, требующих приоритетного внимания, а именно: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учащихся образовательных организаций,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детей-сирот и детей, оставшихся без попечения родителей,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граждан пенсионного возраста и лиц с ограниченными возможностями здоровья,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субъектов малого и среднего предпринимательства с привлечением бизнес - сообщества.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качестве механизма управления и координации работы в регионе создан Экспертный совет по реализации мероприятий в области повышения финансовой грамотности населения Курской области. В состав совета вошли представители структурных подразделений Администрации Курской области, высших учебных заведений, страховых компаний и банков, общественных организаций, правоохранительных органов, антимонопольной службы, торгово-промышленной палаты, службы по надзору в сфере защиты прав потребителей, а также Курского Отделения Банка России.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Экспертным советом утвержден Детальный перечень мероприятий в области повышения финансовой грамотности населения Курской области на 2018 год, что позволило структурировать и расширить круг органов исполнительной власти вовлеченных в данный процесс.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целях повышения уровня работы в области финансового просвещения разрабатывается  проект Региональной программы «Повышение уровня финансовой грамотности населения Курской области на 2018 – 2023 годы». Мероприятия ориентированы на такие целевые группы, как граждане пенсионного и предпенсионного возраста, лица с ограниченными возможностями здоровья, дети-сироты и дети, оставшиеся без попечения родителей, субъекты малого и среднего предпринимательства. </a:t>
            </a:r>
          </a:p>
          <a:p>
            <a:pPr indent="447675" algn="l"/>
            <a:r>
              <a:rPr lang="ru-RU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Одновременно проводятся мероприятия по созданию Регионального центра финансовой грамотности, начало работы, которого запланировано на 2019 год. </a:t>
            </a:r>
            <a:endParaRPr lang="ru-RU" sz="13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F:\Obmen\Безуглова\fingramot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00" y="0"/>
            <a:ext cx="2952328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64968" y="2025135"/>
            <a:ext cx="524103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ДЛЯ ДОСТИЖЕНИЯ ДАННОЙ ЦЕЛИ БУДУТ НА КОНКУРСНОЙ ОСНОВЕ  ОТОБРАНЫ И РЕАЛИЗОВАНЫ ПРОЕКТЫ, НАПРАВЛЕННЫЕ НА  РЕШЕНИЕ ЗАДАЧ ПО СОХРАНЕНИЮ И РАЗВИТИЮ: </a:t>
            </a:r>
            <a:endParaRPr kumimoji="0" lang="ru-RU" sz="9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объектов коммунальной инфраструктуры;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дорог местного значения, тротуаров, придомовых территорий;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территорий населенных пунктов, площадей, парков, спортивных и детских площадок, мест массового отдыха;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объектов культуры;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b="0" dirty="0" smtClean="0">
                <a:solidFill>
                  <a:schemeClr val="tx1"/>
                </a:solidFill>
                <a:cs typeface="Times New Roman" pitchFamily="18" charset="0"/>
              </a:rPr>
              <a:t>муниципальных образовательных организаций.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0631" y="0"/>
            <a:ext cx="69847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0850"/>
            <a:r>
              <a:rPr lang="ru-RU" sz="3500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РЕАЛИЗАЦИЯ  ПРОЕКТА </a:t>
            </a:r>
            <a:r>
              <a:rPr lang="ru-RU" sz="3500" i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«НАРОДНЫЙ БЮДЖЕТ»</a:t>
            </a:r>
          </a:p>
          <a:p>
            <a:pPr lvl="0" indent="450850"/>
            <a:r>
              <a:rPr lang="ru-RU" sz="3500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 В КУРСКОЙ  ОБЛАСТИ</a:t>
            </a:r>
            <a:endParaRPr lang="en-US" sz="350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Obmen\Безуглова\народный б\mskobr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3573016"/>
            <a:ext cx="1728192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6496" y="1628800"/>
            <a:ext cx="9489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/>
            <a:r>
              <a:rPr lang="ru-RU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В 2016 году в Курской области принято постановление Администрации Курской области от</a:t>
            </a:r>
            <a:r>
              <a:rPr lang="en-US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27.09.2016 №732-па «О вопросах реализации проекта «Народный бюджет» в Курской области».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472" y="22768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hangingPunct="0"/>
            <a:r>
              <a:rPr lang="ru-RU" sz="1600" i="1" dirty="0" smtClean="0">
                <a:solidFill>
                  <a:srgbClr val="FF6600"/>
                </a:solidFill>
                <a:ea typeface="Calibri" pitchFamily="34" charset="0"/>
                <a:cs typeface="Times New Roman" pitchFamily="18" charset="0"/>
              </a:rPr>
              <a:t>ЦЕЛЬ РЕАЛИЗАЦИИ ПРОЕКТА </a:t>
            </a:r>
            <a:r>
              <a:rPr lang="ru-RU" sz="16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направлена на  повышение гражданской активности и заинтересованности жителей Курской области в осуществлении местного </a:t>
            </a:r>
            <a:r>
              <a:rPr lang="ru-RU" sz="16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самоуправления</a:t>
            </a:r>
            <a:r>
              <a:rPr lang="ru-RU" sz="16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 </a:t>
            </a:r>
            <a:endParaRPr lang="ru-RU" sz="1600" b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7" name="Picture 3" descr="F:\Obmen\Безуглова\народный б\O7UzDmTyt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6" y="0"/>
            <a:ext cx="2232248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2480" y="4539222"/>
            <a:ext cx="9633520" cy="231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Участниками реализации проекта являются органы местного самоуправления Курской области, население муниципальных образований Курской области, юридические  лица, индивидуальные предприниматели, а также отраслевые органы исполнительной власти Курской области.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Уровень </a:t>
            </a:r>
            <a:r>
              <a:rPr lang="ru-RU" sz="1400" b="0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за счет средств областного бюджета расходного обязательства муниципального образования Курской области  на реализацию проектов победителей  с 2019 года устанавливается в размере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60%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за счет средств местного бюджета, добровольных пожертвований юридических лиц и индивидуальных предпринимателей - в размере не более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35%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за счет средств пожертвований населения - в размере не менее </a:t>
            </a:r>
            <a:r>
              <a:rPr lang="ru-RU" sz="1400" i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5%</a:t>
            </a:r>
            <a:r>
              <a:rPr lang="ru-RU" sz="1400" b="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450850" algn="l" eaLnBrk="0" hangingPunct="0"/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Внедрение  механизма инициативного </a:t>
            </a:r>
            <a:r>
              <a:rPr lang="ru-RU" sz="1400" b="0" dirty="0" err="1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бюджетирования</a:t>
            </a:r>
            <a:r>
              <a:rPr lang="ru-RU" sz="1400" b="0" dirty="0" smtClean="0">
                <a:solidFill>
                  <a:schemeClr val="tx1"/>
                </a:solidFill>
                <a:ea typeface="Andale Sans UI"/>
                <a:cs typeface="Times New Roman" pitchFamily="18" charset="0"/>
              </a:rPr>
              <a:t> позволит самим гражданам решать, что важно, а что второстепенно.  В рамках проекта жители той или иной территории будут принимать решение, какой проект  конкретному населенному  пункту более важен.</a:t>
            </a:r>
            <a:endParaRPr lang="ru-RU" sz="1400" b="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8" name="Picture 4" descr="F:\Obmen\Безуглова\народный б\47843684 (Copy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720" y="3429000"/>
            <a:ext cx="1948434" cy="112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F:\Obmen\Безуглова\народный б\ilqsEDi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7376" y="188640"/>
            <a:ext cx="128059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2060848"/>
          <a:ext cx="45719" cy="39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9529" y="1142984"/>
          <a:ext cx="9072628" cy="5326334"/>
        </p:xfrm>
        <a:graphic>
          <a:graphicData uri="http://schemas.openxmlformats.org/drawingml/2006/table">
            <a:tbl>
              <a:tblPr/>
              <a:tblGrid>
                <a:gridCol w="3801970"/>
                <a:gridCol w="1292803"/>
                <a:gridCol w="1300257"/>
                <a:gridCol w="1338799"/>
                <a:gridCol w="1338799"/>
              </a:tblGrid>
              <a:tr h="4562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проекта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624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областной бюджет  (т.р.)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местные бюджеты  (т.р.)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населения (т.р.)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37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Сооружение  на водозаборе д. Большая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Козьмодемьяновка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Старолещинского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сельсовета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Солнцевского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района курской области. Капитальный  ремонт.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1534,3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889,0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127,0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2550,3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</a:tr>
              <a:tr h="669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Сооружение на водозаборе д.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Хахилево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Бунинского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сельсовета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района Курской области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896,1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518,3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74,0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1488,4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370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Ремонт автомобильной дороги «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Обоянь-Солнцево-Мантурово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»-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Шумаково-х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Баранов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Солнцевского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района Курской области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876,8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511,5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73,1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1461,4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</a:tr>
              <a:tr h="10866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помещений здания МКУК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межпоселенческая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библиотека»,расположенного по адресу: 306120 Курская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область,Солнцевский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район, п.Солнцево, ул.Первомайская, д.82»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949,4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553,8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79,1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1582,3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7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МКОУ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Никольская СОШ» </a:t>
                      </a: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Солнцевского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района Курской области, расположенное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адресу:  ул. Жуковка. д.29, д. Ивановка,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Солнцевский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район, Курской области (Ремонт кровли)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1800,0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1269,4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150,0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3219,4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CE2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0"/>
            <a:ext cx="9273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/>
            <a:r>
              <a:rPr lang="ru-RU" sz="2400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Субсидии на реализацию проекта «Народный бюджет» в </a:t>
            </a:r>
            <a:r>
              <a:rPr lang="ru-RU" sz="2400" i="1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Солнцевском</a:t>
            </a:r>
            <a:r>
              <a:rPr lang="ru-RU" sz="2400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районе на 2019г.</a:t>
            </a:r>
            <a:endParaRPr lang="ru-RU" sz="2400" i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329936" y="6143644"/>
            <a:ext cx="576064" cy="57606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7340" y="285750"/>
            <a:ext cx="8903361" cy="200024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defRPr/>
            </a:pP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подготовлена управлением  финансов администрации </a:t>
            </a:r>
            <a:r>
              <a:rPr lang="ru-RU" sz="2800" i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Солнцевского</a:t>
            </a:r>
            <a: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района </a:t>
            </a:r>
            <a:br>
              <a:rPr lang="ru-RU" sz="28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785938"/>
            <a:ext cx="8915400" cy="45005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Начальник Управления 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err="1" smtClean="0">
                <a:latin typeface="Times New Roman" pitchFamily="18" charset="0"/>
              </a:rPr>
              <a:t>Рышкова</a:t>
            </a:r>
            <a:r>
              <a:rPr lang="ru-RU" sz="2000" dirty="0" smtClean="0">
                <a:latin typeface="Times New Roman" pitchFamily="18" charset="0"/>
              </a:rPr>
              <a:t> Елена  Николаевна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 работы: понедельник-пятница с 9-00 до 18-00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перерыв с 13-00 до 14-00,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выходные дни – суббота, воскресенье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306120, п.Солнцево </a:t>
            </a:r>
            <a:r>
              <a:rPr lang="ru-RU" sz="2000" dirty="0" err="1" smtClean="0">
                <a:latin typeface="Times New Roman" pitchFamily="18" charset="0"/>
              </a:rPr>
              <a:t>Солнцевский</a:t>
            </a:r>
            <a:r>
              <a:rPr lang="ru-RU" sz="2000" dirty="0" smtClean="0">
                <a:latin typeface="Times New Roman" pitchFamily="18" charset="0"/>
              </a:rPr>
              <a:t> район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Управление финансов Администрации </a:t>
            </a:r>
            <a:r>
              <a:rPr lang="ru-RU" sz="2000" dirty="0" err="1" smtClean="0">
                <a:latin typeface="Times New Roman" pitchFamily="18" charset="0"/>
              </a:rPr>
              <a:t>Солнцевского</a:t>
            </a:r>
            <a:r>
              <a:rPr lang="ru-RU" sz="2000" dirty="0" smtClean="0">
                <a:latin typeface="Times New Roman" pitchFamily="18" charset="0"/>
              </a:rPr>
              <a:t> района Курской области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тел.: (4712) 54 2-22-84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факс: (4712)54 2-24-43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Электронная почта: 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</a:rPr>
              <a:t>uprfinsolncevo</a:t>
            </a:r>
            <a:r>
              <a:rPr lang="ru-RU" sz="2000" dirty="0" smtClean="0">
                <a:latin typeface="Times New Roman" pitchFamily="18" charset="0"/>
              </a:rPr>
              <a:t>_</a:t>
            </a:r>
            <a:r>
              <a:rPr lang="en-US" sz="2000" dirty="0" smtClean="0">
                <a:latin typeface="Times New Roman" pitchFamily="18" charset="0"/>
              </a:rPr>
              <a:t>22@ mail.ru</a:t>
            </a: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/>
              <a:t>Источники размещения информации о бюджете муниципального  района «</a:t>
            </a:r>
            <a:r>
              <a:rPr lang="ru-RU" sz="2800" b="1" dirty="0" err="1" smtClean="0"/>
              <a:t>Солнцевский</a:t>
            </a:r>
            <a:r>
              <a:rPr lang="ru-RU" sz="2800" b="1" dirty="0" smtClean="0"/>
              <a:t>  район»</a:t>
            </a:r>
            <a:endParaRPr lang="ru-RU" sz="2800" b="1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муниципального образования «</a:t>
            </a:r>
            <a:r>
              <a:rPr lang="ru-RU" dirty="0" err="1" smtClean="0"/>
              <a:t>Солнцевский</a:t>
            </a:r>
            <a:r>
              <a:rPr lang="ru-RU" dirty="0" smtClean="0"/>
              <a:t>  район»- </a:t>
            </a:r>
          </a:p>
          <a:p>
            <a:pPr>
              <a:buFontTx/>
              <a:buNone/>
            </a:pPr>
            <a:r>
              <a:rPr lang="en-US" dirty="0" smtClean="0">
                <a:hlinkClick r:id="rId2"/>
              </a:rPr>
              <a:t>http://solnr.rkursk.ru</a:t>
            </a: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ru-RU" dirty="0" smtClean="0"/>
              <a:t>Официальное печатное издание- газета «За честь хлебороба»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4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solidFill>
                  <a:srgbClr val="0066FF"/>
                </a:solidFill>
              </a:rPr>
              <a:t>Основные показатели социально-экономического развития 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</a:rPr>
              <a:t>Солнцевского</a:t>
            </a: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</a:rPr>
              <a:t> района Курской области</a:t>
            </a:r>
          </a:p>
        </p:txBody>
      </p:sp>
      <p:graphicFrame>
        <p:nvGraphicFramePr>
          <p:cNvPr id="138064" name="Group 848"/>
          <p:cNvGraphicFramePr>
            <a:graphicFrameLocks noGrp="1"/>
          </p:cNvGraphicFramePr>
          <p:nvPr>
            <p:ph idx="1"/>
          </p:nvPr>
        </p:nvGraphicFramePr>
        <p:xfrm>
          <a:off x="232173" y="214313"/>
          <a:ext cx="9507173" cy="6286519"/>
        </p:xfrm>
        <a:graphic>
          <a:graphicData uri="http://schemas.openxmlformats.org/drawingml/2006/table">
            <a:tbl>
              <a:tblPr/>
              <a:tblGrid>
                <a:gridCol w="4791631"/>
                <a:gridCol w="912692"/>
                <a:gridCol w="912692"/>
                <a:gridCol w="988750"/>
                <a:gridCol w="591459"/>
                <a:gridCol w="397291"/>
                <a:gridCol w="277924"/>
                <a:gridCol w="634734"/>
              </a:tblGrid>
              <a:tr h="601237">
                <a:tc gridSpan="8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7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9060" marR="99060" marT="45724" marB="4572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97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2017г(отчет)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2018г (отчет)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вариант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7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2021г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25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отгруженных товаров собственного производства,                     выполненных работ и  услуг в действующих ценах каждого  года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73657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76640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80408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84411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89492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реализации  сельскохозяйственной продукции собственного производства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1614,2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1683,9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1759,4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1846,2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1938,2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 инвестиций в основной капитал , в действующих ценах каждого  года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404,8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399,4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оплаты труда (без  занятых индивидуальной трудовой  деятельностью) (т.р.)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718327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758265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778673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801407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825873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85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заработная плата  одного работающего, руб.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22504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24434,9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25180,2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25905,3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26696,2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занятых в экономике (без  фермеров и занятых индивидуальной трудовой  деятельностью) чел.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84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платных услуг населению в  действующих ценах каждого года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1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розничной торговли в  действующих ценах каждого года (млн.р.)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816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Оборот общественного  питания (млн. р.)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24" marB="4572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9563" y="357188"/>
            <a:ext cx="8915400" cy="1143000"/>
          </a:xfrm>
          <a:solidFill>
            <a:schemeClr val="bg2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Нормативно-правовая база для  составления бюджета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600200"/>
            <a:ext cx="8915400" cy="497205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Бюджетный кодекс Российской Федерации от 31.07.1998 №145-ФЗ 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Федеральный закон от  06.10.2003 №131-ФЗ «Об общих принципах организации местного самоуправления в Российской Федерации».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Решение Представительного Собрания 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района Курской области от 28.10.2011 №123/2 «О бюджетном процессе в  муниципальном районе «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Солнцевский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район» Курской области».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Прогноз социально-экономического развития 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района на 2019 год и на плановый период 2020 и 2021 годов.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Основные направления </a:t>
            </a:r>
            <a:r>
              <a:rPr lang="ru-RU" sz="1800" smtClean="0">
                <a:solidFill>
                  <a:srgbClr val="003366"/>
                </a:solidFill>
                <a:latin typeface="Times New Roman" pitchFamily="18" charset="0"/>
              </a:rPr>
              <a:t>бюджетной политики, 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основные направления налоговой политики муниципального  района «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Солнцевский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район» Курской области на 2019 год и на плановый период 2020 и 2021 годов, утвержденные Постановлением Администрации 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района Курской области от 12.11.2018г №609.</a:t>
            </a:r>
          </a:p>
          <a:p>
            <a:pPr eaLnBrk="1" hangingPunct="1"/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Муниципальные программы </a:t>
            </a:r>
            <a:r>
              <a:rPr lang="ru-RU" sz="1800" dirty="0" err="1" smtClean="0">
                <a:solidFill>
                  <a:srgbClr val="003366"/>
                </a:solidFill>
                <a:latin typeface="Times New Roman" pitchFamily="18" charset="0"/>
              </a:rPr>
              <a:t>Солнцевского</a:t>
            </a:r>
            <a:r>
              <a:rPr lang="ru-RU" sz="1800" dirty="0" smtClean="0">
                <a:solidFill>
                  <a:srgbClr val="003366"/>
                </a:solidFill>
                <a:latin typeface="Times New Roman" pitchFamily="18" charset="0"/>
              </a:rPr>
              <a:t>  района Курской области.</a:t>
            </a:r>
          </a:p>
        </p:txBody>
      </p:sp>
    </p:spTree>
  </p:cSld>
  <p:clrMapOvr>
    <a:masterClrMapping/>
  </p:clrMapOvr>
  <p:transition spd="med" advTm="6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 animBg="1"/>
      <p:bldP spid="2600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5300" y="214290"/>
            <a:ext cx="8089900" cy="78581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ОСНОВНЫЕ НАПРАВЛЕНИЯ </a:t>
            </a:r>
            <a:br>
              <a:rPr lang="ru-RU" sz="1400" b="1" dirty="0" smtClean="0"/>
            </a:br>
            <a:r>
              <a:rPr lang="ru-RU" sz="1400" b="1" dirty="0" smtClean="0"/>
              <a:t>бюджетной и налоговой политики  муниципального района «</a:t>
            </a:r>
            <a:r>
              <a:rPr lang="ru-RU" sz="1400" b="1" dirty="0" err="1" smtClean="0"/>
              <a:t>Солнцевский</a:t>
            </a:r>
            <a:r>
              <a:rPr lang="ru-RU" sz="1400" b="1" dirty="0" smtClean="0"/>
              <a:t> район» Курской области </a:t>
            </a:r>
            <a:br>
              <a:rPr lang="ru-RU" sz="1400" b="1" dirty="0" smtClean="0"/>
            </a:br>
            <a:r>
              <a:rPr lang="ru-RU" sz="1400" b="1" dirty="0" smtClean="0"/>
              <a:t>на 2019 год и на плановый период 2020 и 2021 годов </a:t>
            </a:r>
            <a:endParaRPr 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AF867-467A-4A3A-A2FF-93D6BC7F3A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95300" y="1000108"/>
            <a:ext cx="3962400" cy="51720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3200" dirty="0" smtClean="0"/>
              <a:t>Основные направления бюджетной и налоговой политики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 на 2019 год и на плановый период 2020 и 2021 годов подготовлены в соответствии с приоритетными направлениями развития налоговой системы Российской Федерации в целях создания условий для расширения экономического потенциала развития в среднесрочной перспективе, изложенными в Основных направлениях налоговой политики Российской Федерации на ближайшие три года, Концепцией долгосрочного социально-экономического развития Российской Федерации на период до 2020 года, Посланием Президента Российской Федерации Федеральному Собранию от 1 марта 2018 года, </a:t>
            </a:r>
            <a:r>
              <a:rPr lang="ru-RU" sz="3200" dirty="0" smtClean="0">
                <a:hlinkClick r:id="rId3"/>
              </a:rPr>
              <a:t>Указом</a:t>
            </a:r>
            <a:r>
              <a:rPr lang="ru-RU" sz="3200" dirty="0" smtClean="0"/>
              <a:t>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распоряжением Администрации Курской области от 14.09.2018г. № 372-ра  «Об утверждении основных направлений бюджетной и налоговой политики Курской области на 2019 год и на плановый период 2020 и 2021 годов».</a:t>
            </a:r>
          </a:p>
          <a:p>
            <a:r>
              <a:rPr lang="ru-RU" sz="3200" b="1" dirty="0" smtClean="0"/>
              <a:t>Основные задачи бюджетной политики муниципального района «</a:t>
            </a:r>
            <a:r>
              <a:rPr lang="ru-RU" sz="3200" b="1" dirty="0" err="1" smtClean="0"/>
              <a:t>Солнцевский</a:t>
            </a:r>
            <a:r>
              <a:rPr lang="ru-RU" sz="3200" b="1" dirty="0" smtClean="0"/>
              <a:t> район» Курской области </a:t>
            </a:r>
            <a:endParaRPr lang="ru-RU" sz="3200" dirty="0" smtClean="0"/>
          </a:p>
          <a:p>
            <a:r>
              <a:rPr lang="ru-RU" sz="3200" b="1" dirty="0" smtClean="0"/>
              <a:t>на 2019 год и на плановый период 2020 и 2021 годов </a:t>
            </a:r>
            <a:endParaRPr lang="ru-RU" sz="3200" dirty="0" smtClean="0"/>
          </a:p>
          <a:p>
            <a:r>
              <a:rPr lang="ru-RU" sz="3200" b="1" dirty="0" smtClean="0"/>
              <a:t> </a:t>
            </a:r>
            <a:endParaRPr lang="ru-RU" sz="3200" dirty="0" smtClean="0"/>
          </a:p>
          <a:p>
            <a:pPr algn="just"/>
            <a:r>
              <a:rPr lang="ru-RU" sz="3200" dirty="0" smtClean="0"/>
              <a:t>Целью основных направлений бюджетной политики на 2019 год и на плановый период 2020 и 2021 годов является определение основных подходов к формированию характеристик и прогнозируемых параметров проекта  бюджета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 на 2019 год и на плановый период 2020 и 2021 годов и дальнейшее повышение эффективности использования бюджетных средств.</a:t>
            </a:r>
          </a:p>
          <a:p>
            <a:pPr algn="just"/>
            <a:r>
              <a:rPr lang="ru-RU" sz="3200" dirty="0" smtClean="0"/>
              <a:t>Основными задачами бюджетной политики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 на  2019 год и на плановый период 2020 и 2021 годов будут:</a:t>
            </a:r>
          </a:p>
          <a:p>
            <a:pPr algn="just"/>
            <a:r>
              <a:rPr lang="ru-RU" sz="3200" dirty="0" smtClean="0"/>
              <a:t>обеспечение долгосрочной сбалансированности и устойчивости бюджетной системы как базового принципа ответственной бюджетной политики;</a:t>
            </a:r>
          </a:p>
          <a:p>
            <a:pPr algn="just"/>
            <a:r>
              <a:rPr lang="ru-RU" sz="3200" dirty="0" smtClean="0"/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нужд; </a:t>
            </a:r>
          </a:p>
          <a:p>
            <a:pPr algn="just"/>
            <a:r>
              <a:rPr lang="ru-RU" sz="3200" dirty="0" smtClean="0"/>
              <a:t>строгое соблюдение бюджетно-финансовой дисциплины всеми главными распорядителями и получателями бюджетных средств;</a:t>
            </a:r>
          </a:p>
          <a:p>
            <a:pPr algn="just"/>
            <a:r>
              <a:rPr lang="ru-RU" sz="3200" dirty="0" smtClean="0"/>
              <a:t>совершенствование государственной социальной поддержки граждан на основе применения принципа нуждаемости и </a:t>
            </a:r>
            <a:r>
              <a:rPr lang="ru-RU" sz="3200" dirty="0" err="1" smtClean="0"/>
              <a:t>адресности</a:t>
            </a:r>
            <a:r>
              <a:rPr lang="ru-RU" sz="3200" dirty="0" smtClean="0"/>
              <a:t>;</a:t>
            </a:r>
          </a:p>
          <a:p>
            <a:pPr algn="just"/>
            <a:r>
              <a:rPr lang="ru-RU" sz="3200" dirty="0" smtClean="0"/>
              <a:t>внедрение и совершенствование системы ведения реестров расходных обязательств главных распорядителей средств  бюджета муниципального района  и муниципальных образований;</a:t>
            </a:r>
          </a:p>
          <a:p>
            <a:pPr algn="just"/>
            <a:r>
              <a:rPr lang="ru-RU" sz="3200" dirty="0" smtClean="0"/>
              <a:t>формирование  бюджета на основе муниципальных программ и достижение поставленных целей, для реализации которых имеются необходимые ресурсы;</a:t>
            </a:r>
          </a:p>
          <a:p>
            <a:pPr algn="just"/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26102" y="1000108"/>
            <a:ext cx="3962400" cy="5172092"/>
          </a:xfrm>
        </p:spPr>
        <p:txBody>
          <a:bodyPr>
            <a:normAutofit fontScale="25000" lnSpcReduction="20000"/>
          </a:bodyPr>
          <a:lstStyle/>
          <a:p>
            <a:r>
              <a:rPr lang="ru-RU" sz="100" dirty="0" smtClean="0"/>
              <a:t>исполнение всех решений в пределах утвержденных предельных объемов расходов на реализацию муниципальных программ (в случае, если в рамках муниципальной программы ответственный исполнитель не находит резервов для реализации решения, он должен инициировать корректировку или отмену такого решения);</a:t>
            </a:r>
          </a:p>
          <a:p>
            <a:pPr algn="just"/>
            <a:r>
              <a:rPr lang="ru-RU" sz="3200" dirty="0" smtClean="0"/>
              <a:t>создание единой правовой и методической базы для оказания муниципальных услуг в увязке с целевыми показателями развития </a:t>
            </a:r>
            <a:r>
              <a:rPr lang="ru-RU" sz="3200" dirty="0" err="1" smtClean="0"/>
              <a:t>соотвествующих</a:t>
            </a:r>
            <a:r>
              <a:rPr lang="ru-RU" sz="3200" dirty="0" smtClean="0"/>
              <a:t> отраслей, для оценки качества и доступности услуг, предоставляемых населению, оценки эффективности деятельности организаций, развития конкурентной среды при размещении муниципальных заданий на конкурсной основе, в том числе для обеспечения доступа негосударственных организаций к оказанию муниципальных услуг;</a:t>
            </a:r>
          </a:p>
          <a:p>
            <a:pPr algn="just"/>
            <a:r>
              <a:rPr lang="ru-RU" sz="3200" dirty="0" smtClean="0"/>
              <a:t>эффективное управление муниципальным долгом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области, направленное на сокращение стоимости облуживания муниципального долга путем обеспечения приемлемых и экономически обоснованных объема и структуры  муниципального долга;</a:t>
            </a:r>
          </a:p>
          <a:p>
            <a:pPr algn="just"/>
            <a:r>
              <a:rPr lang="ru-RU" sz="3200" dirty="0" smtClean="0"/>
              <a:t>формирование «Бюджета для граждан» по проекту бюджета  и его исполнению в доступной для широкого круга заинтересованных пользователей форме, разрабатываемого в целях вовлечения граждан в бюджетный процесс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области;</a:t>
            </a:r>
          </a:p>
          <a:p>
            <a:pPr algn="just"/>
            <a:r>
              <a:rPr lang="ru-RU" sz="3200" dirty="0" smtClean="0"/>
              <a:t>внедрение проектных принципов планирования;</a:t>
            </a:r>
          </a:p>
          <a:p>
            <a:pPr algn="just"/>
            <a:r>
              <a:rPr lang="ru-RU" sz="3200" dirty="0" smtClean="0"/>
              <a:t>недопущение кредиторской задолженности по заработной плате и социальным выплатам;</a:t>
            </a:r>
          </a:p>
          <a:p>
            <a:pPr algn="just"/>
            <a:r>
              <a:rPr lang="ru-RU" sz="3200" dirty="0" smtClean="0"/>
              <a:t>проведение дальнейшей работы по повышению эффективности предоставления из  бюджета муниципального района «</a:t>
            </a:r>
            <a:r>
              <a:rPr lang="ru-RU" sz="3200" dirty="0" err="1" smtClean="0"/>
              <a:t>Солнцевский</a:t>
            </a:r>
            <a:r>
              <a:rPr lang="ru-RU" sz="3200" dirty="0" smtClean="0"/>
              <a:t> район» Курской области  межбюджетных трансфертов;</a:t>
            </a:r>
          </a:p>
          <a:p>
            <a:pPr algn="just"/>
            <a:r>
              <a:rPr lang="ru-RU" sz="3200" dirty="0" smtClean="0"/>
              <a:t>усиление внутреннего муниципального финансового контроля в сфере бюджетных правоотношений, внутреннего финансового контроля и внутреннего финансового аудита;</a:t>
            </a:r>
          </a:p>
          <a:p>
            <a:pPr algn="just"/>
            <a:r>
              <a:rPr lang="ru-RU" sz="3200" dirty="0" smtClean="0"/>
              <a:t>повышение открытости и прозрачности информации об управлении общественными финансами, расширение практики общественного участия при обсуждении и  принятии бюджетных решений;</a:t>
            </a:r>
          </a:p>
          <a:p>
            <a:pPr algn="just"/>
            <a:r>
              <a:rPr lang="ru-RU" sz="3200" dirty="0" smtClean="0"/>
              <a:t>расширение механизма инициативного </a:t>
            </a:r>
            <a:r>
              <a:rPr lang="ru-RU" sz="3200" dirty="0" err="1" smtClean="0"/>
              <a:t>бюджетирования</a:t>
            </a:r>
            <a:r>
              <a:rPr lang="ru-RU" sz="3200" dirty="0" smtClean="0"/>
              <a:t>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9397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1400" b="1" dirty="0" smtClean="0"/>
              <a:t>ОСНОВНЫЕ НАПРАВЛЕНИЯ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бюджетной и налоговой политики  муниципального района «</a:t>
            </a:r>
            <a:r>
              <a:rPr lang="ru-RU" sz="1400" b="1" dirty="0" err="1" smtClean="0"/>
              <a:t>Солнцевский</a:t>
            </a:r>
            <a:r>
              <a:rPr lang="ru-RU" sz="1400" b="1" dirty="0" smtClean="0"/>
              <a:t> район» Курской области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на 2019 год и на плановый период 2020 и 2021 годов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502B3-C55A-4A84-93AE-3F8B8389B2F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800" b="1" dirty="0" smtClean="0"/>
              <a:t>Основные задачи налоговой политики муниципального района «</a:t>
            </a:r>
            <a:r>
              <a:rPr lang="ru-RU" sz="800" b="1" dirty="0" err="1" smtClean="0"/>
              <a:t>Солнцевский</a:t>
            </a:r>
            <a:r>
              <a:rPr lang="ru-RU" sz="800" b="1" dirty="0" smtClean="0"/>
              <a:t> район»  Курской области </a:t>
            </a:r>
            <a:endParaRPr lang="ru-RU" sz="800" dirty="0" smtClean="0"/>
          </a:p>
          <a:p>
            <a:pPr algn="ctr"/>
            <a:r>
              <a:rPr lang="ru-RU" sz="800" b="1" dirty="0" smtClean="0"/>
              <a:t>на 2019 год и на плановый период 2020 и 2021 годов</a:t>
            </a:r>
            <a:endParaRPr lang="ru-RU" sz="800" dirty="0" smtClean="0"/>
          </a:p>
          <a:p>
            <a:r>
              <a:rPr lang="ru-RU" sz="800" dirty="0" smtClean="0"/>
              <a:t> </a:t>
            </a:r>
          </a:p>
          <a:p>
            <a:pPr algn="just"/>
            <a:r>
              <a:rPr lang="ru-RU" sz="800" dirty="0" smtClean="0"/>
              <a:t>Основным приоритетом налоговой политики на 2019 год и на налоговый период 2020 и 2021 годов является</a:t>
            </a:r>
            <a:r>
              <a:rPr lang="ru-RU" sz="800" b="1" dirty="0" smtClean="0"/>
              <a:t> </a:t>
            </a:r>
            <a:r>
              <a:rPr lang="ru-RU" sz="800" dirty="0" smtClean="0"/>
              <a:t>обеспечение преемственности целей и задач налоговой политики предыдущего периода, поддержка инвестиций и роста предпринимательской активности на основе стабильной налоговой системы и формирования привлекательных налоговых условий для субъектов хозяйственной деятельности, а также  сохранение социальной стабильности в обществе.</a:t>
            </a:r>
            <a:endParaRPr lang="ru-RU" sz="800" b="1" dirty="0" smtClean="0"/>
          </a:p>
          <a:p>
            <a:pPr algn="just"/>
            <a:r>
              <a:rPr lang="ru-RU" sz="800" dirty="0" smtClean="0"/>
              <a:t>Главным стратегическим ориентиром налоговой политики будет являться развитие и укрепление налогового потенциала </a:t>
            </a:r>
            <a:r>
              <a:rPr lang="ru-RU" sz="800" dirty="0" err="1" smtClean="0"/>
              <a:t>Солнцевского</a:t>
            </a:r>
            <a:r>
              <a:rPr lang="ru-RU" sz="800" dirty="0" smtClean="0"/>
              <a:t> района Курской области, стабильность и предсказуемость муниципального налогового законодательства, повышение прозрачности налоговой политики, а также сбалансированность фискального и стимулирующего действия налогов и сборов в целях поступательного экономического развития района. </a:t>
            </a:r>
          </a:p>
          <a:p>
            <a:pPr algn="just"/>
            <a:r>
              <a:rPr lang="ru-RU" sz="800" dirty="0" smtClean="0"/>
              <a:t> </a:t>
            </a:r>
          </a:p>
          <a:p>
            <a:pPr algn="just"/>
            <a:r>
              <a:rPr lang="ru-RU" sz="800" dirty="0" smtClean="0"/>
              <a:t>Основными направлениями налоговой политики будут:</a:t>
            </a:r>
          </a:p>
          <a:p>
            <a:pPr algn="just"/>
            <a:r>
              <a:rPr lang="ru-RU" sz="800" dirty="0" smtClean="0"/>
              <a:t>мобилизация резервов доходной базы консолидированного бюджета района, содействие инвестиционным процессам в экономике, применение мер налогового стимулирования структурных преобразований, направленных на поддержку инвестиционной активности в реализации высокоэффективных инвестиционных и инновационных проектов, дальнейшее применение мер налогового стимулирования инвестиций в целях обеспечения привлекательности экономики района для инвесторов, а также на обеспечение роста доходов консолидированного бюджета района за счет повышения эффективности администрирования действующих налоговых платежей и сборов; </a:t>
            </a:r>
          </a:p>
          <a:p>
            <a:endParaRPr lang="ru-RU" sz="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800" dirty="0" smtClean="0"/>
              <a:t>совершенствование региональной практики перехода на новые принципы налогообложения от кадастровой стоимости по всему спектру имущественных налогов;</a:t>
            </a:r>
          </a:p>
          <a:p>
            <a:pPr algn="just"/>
            <a:r>
              <a:rPr lang="ru-RU" sz="800" dirty="0" smtClean="0"/>
              <a:t>проведение сбалансированной налоговой политики, соблюдающей интересы бизнеса и поддержку социального сектора экономики, при условии обеспечения преемственности налоговой политики в части социальной и инвестиционной направленности; </a:t>
            </a:r>
          </a:p>
          <a:p>
            <a:pPr algn="just"/>
            <a:r>
              <a:rPr lang="ru-RU" sz="800" dirty="0" smtClean="0"/>
              <a:t>проведение мероприятий по повышению эффективности управления  муниципальной собственностью </a:t>
            </a:r>
            <a:r>
              <a:rPr lang="ru-RU" sz="800" dirty="0" err="1" smtClean="0"/>
              <a:t>Солнцевского</a:t>
            </a:r>
            <a:r>
              <a:rPr lang="ru-RU" sz="800" dirty="0" smtClean="0"/>
              <a:t> района  Курской области;</a:t>
            </a:r>
          </a:p>
          <a:p>
            <a:pPr algn="just"/>
            <a:r>
              <a:rPr lang="ru-RU" sz="800" dirty="0" smtClean="0"/>
              <a:t>совершенствование правовой основы для проведения оценки эффективности применения муниципальных налоговых льгот в целях их ежегодного мониторинга и актуализации, ежегодная оценка эффективности предоставляемых (планируемых к предоставлению)  местных налоговых льгот, установление налоговых льгот на ограниченный период в зависимости от целевой направленности льготы, проведение анализа эффективности льготы для принятия решения о её возможном продлении, оценка общей величины и динамики налоговых расходов консолидированного бюджета района, установление моратория на новые льготы по налогам, зачисляемым в   местный бюджет;</a:t>
            </a:r>
          </a:p>
          <a:p>
            <a:pPr algn="just"/>
            <a:r>
              <a:rPr lang="ru-RU" sz="800" dirty="0" smtClean="0"/>
              <a:t>дальнейшее повышение эффективности налогового администрирования и взаимодействия  органов местного самоуправления с органами исполнительной власти области, территориальными органами федеральных органов исполнительной власти по выполнению мероприятий, направленных на повышение собираемости доходов и укрепление налоговой дисциплины налогоплательщиков, реализация мер по противодействию уклонению от уплаты налогов и других обязательных платежей в бюджет, повышение уровня ответственности главных администраторов доходов за качественное прогнозирование доходов бюджета и выполнение в полном объёме утверждённых годовых назначений по доходам  местного бюджета.</a:t>
            </a:r>
          </a:p>
          <a:p>
            <a:pPr algn="just"/>
            <a:r>
              <a:rPr lang="ru-RU" sz="800" dirty="0" smtClean="0"/>
              <a:t> </a:t>
            </a:r>
          </a:p>
          <a:p>
            <a:endParaRPr lang="ru-RU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 три года- очередной финансовый и  плановый период</a:t>
            </a:r>
          </a:p>
        </p:txBody>
      </p:sp>
      <p:graphicFrame>
        <p:nvGraphicFramePr>
          <p:cNvPr id="1026" name="Organization Chart 20"/>
          <p:cNvGraphicFramePr>
            <a:graphicFrameLocks/>
          </p:cNvGraphicFramePr>
          <p:nvPr>
            <p:ph type="dgm" idx="1"/>
          </p:nvPr>
        </p:nvGraphicFramePr>
        <p:xfrm>
          <a:off x="507339" y="1557338"/>
          <a:ext cx="8893042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 spd="med"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5550</Words>
  <Application>Microsoft Office PowerPoint</Application>
  <PresentationFormat>Лист A4 (210x297 мм)</PresentationFormat>
  <Paragraphs>1146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Эркер</vt:lpstr>
      <vt:lpstr>Слайд 1</vt:lpstr>
      <vt:lpstr>Слайд 2</vt:lpstr>
      <vt:lpstr>ЧТО ТАКОЕ БЮДЖЕТ? </vt:lpstr>
      <vt:lpstr>Слайд 4</vt:lpstr>
      <vt:lpstr>Основные показатели социально-экономического развития  Солнцевского района Курской области</vt:lpstr>
      <vt:lpstr>Нормативно-правовая база для  составления бюджета</vt:lpstr>
      <vt:lpstr>ОСНОВНЫЕ НАПРАВЛЕНИЯ  бюджетной и налоговой политики  муниципального района «Солнцевский район» Курской области  на 2019 год и на плановый период 2020 и 2021 годов </vt:lpstr>
      <vt:lpstr>ОСНОВНЫЕ НАПРАВЛЕНИЯ  бюджетной и налоговой политики  муниципального района «Солнцевский район» Курской области  на 2019 год и на плановый период 2020 и 2021 годов</vt:lpstr>
      <vt:lpstr>Бюджет составляется и утверждается сроком на  три года- очередной финансовый и  плановый период</vt:lpstr>
      <vt:lpstr>         </vt:lpstr>
      <vt:lpstr>Слайд 11</vt:lpstr>
      <vt:lpstr>МУНИЦИПАЛЬНЫЙ  ДОЛГ  МУНИЦИПАЛЬНОГО РАЙОНА «СОЛНЦЕВСКИЙ  РАЙОН»</vt:lpstr>
      <vt:lpstr>Слайд 13</vt:lpstr>
      <vt:lpstr>Слайд 14</vt:lpstr>
      <vt:lpstr> СТРУКТУРА ДОХОДОВ БЮДЖЕТА МУНИЦИПАЛЬНОГО РАЙОНА «СОЛНЦЕВСКИЙ  РАЙОН» В 2019 ГОДУ И НА ПЛАНОВЫЙ ПЕРИОД 2020 И 2021 ГОДОВ</vt:lpstr>
      <vt:lpstr>Слайд 16</vt:lpstr>
      <vt:lpstr>ФИЗИЧЕСКИЕ ЛИЦА – НАЛОГОПЛАТЕЛЬЩИКИ</vt:lpstr>
      <vt:lpstr>СТРУКТУРА НЕНАЛОГОВЫХ ДОХОДОВ муниципального района «СОЛНЦЕВСКИЙ  РАЙОН»</vt:lpstr>
      <vt:lpstr>СТРУКТУРА РАСХОДОВ МУНИЦИПАЛЬНОГО РАЙОНА «СОЛНЦЕВСКИЙ  РАЙОН» [1]  </vt:lpstr>
      <vt:lpstr>[3] </vt:lpstr>
      <vt:lpstr>Слайд 21</vt:lpstr>
      <vt:lpstr>Слайд 22</vt:lpstr>
      <vt:lpstr>Слайд 23</vt:lpstr>
      <vt:lpstr>Слайд 24</vt:lpstr>
      <vt:lpstr>Муниципальная программа «Развитие культуры в Солнцевском районе»</vt:lpstr>
      <vt:lpstr>Муниципальная программа «Социальная  поддержка  граждан в  Солнцевском  районе»</vt:lpstr>
      <vt:lpstr>Муниципальная программа «Разитие образования в  Солнцевском  районе»</vt:lpstr>
      <vt:lpstr>Муниципальная программа «Охрана окружающей среды в  Солнцевском  районе»</vt:lpstr>
      <vt:lpstr>Муниципальная программа «Обеспечение доступным и комфортным жильем, коммунальными  услугами граждан на территории сельских поселений муниципального  района « Солнцевский  район» Курской области на 2015-2020годы»</vt:lpstr>
      <vt:lpstr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  Солнцевском  районе Курской области»</vt:lpstr>
      <vt:lpstr>Муниципальная программа «Развитие муниципального управления и повышения эффективности деятельности  Администрации Солнцевского района Курской области»</vt:lpstr>
      <vt:lpstr>Муниципальная программа «Сохранение и развитие архивного дела в Солнцевском  районе Курской области»</vt:lpstr>
      <vt:lpstr>Муниципальная программа «Развитие транспортной системы, обеспечение перевозки пассажиров и безопасности дорожного движения в  Солнцевском  районе Курской области»</vt:lpstr>
      <vt:lpstr>Муниципальная программа «Профилактика правонарушений в  Солнцевском  районе Курской области»</vt:lpstr>
      <vt:lpstr>Муниципальная программа «Защита населения и территорий от чрезвычайных ситуаций, обеспечение пожарной безопасности и безопасности людей на водных объектах в  Солнцевском  районе Курской области»</vt:lpstr>
      <vt:lpstr>Муниципальная программа «Повышение эффективности управления финансами в Солнцевском  районе Курской области»</vt:lpstr>
      <vt:lpstr>Муниципальная программа «Развитие малого и среднего предпринимательства в Солнцевском  районе Курской области»</vt:lpstr>
      <vt:lpstr>Муниципальная программа «Социальное развитие села в Солнцевском  районе Курской области»</vt:lpstr>
      <vt:lpstr>Муниципальная программа «Создание условий для эффективного исполнения государственных полномочий по государственной регистрации актов гражданского состояния в Солнцевском  районе Курской области»</vt:lpstr>
      <vt:lpstr>Муниципальная программа «Содействие занятости  населения в Солнцевском  районе Курской области»</vt:lpstr>
      <vt:lpstr>Муниципальная программа «Развитие информационного общества в Солнцевском  районе Курской области»</vt:lpstr>
      <vt:lpstr>Муниципальная программа «Профилактика наркомании и медико-социальная реабилитация больных наркоманией в Солнцевском  районе Курской области»</vt:lpstr>
      <vt:lpstr>Слайд 43</vt:lpstr>
      <vt:lpstr>ДОПОЛНИТЕЛЬНАЯ  ИНФОРМАЦИЯ</vt:lpstr>
      <vt:lpstr>ИНФОРМАЦИЯ  О ПОВЫШЕНИИ ФИНАНСОВОЙ ГРАМОТНОСТИ НАСЕЛЕНИЯ КУРСКОЙ ОБЛАСТИ</vt:lpstr>
      <vt:lpstr>Слайд 46</vt:lpstr>
      <vt:lpstr>Слайд 47</vt:lpstr>
      <vt:lpstr>Информация подготовлена управлением  финансов администрации Солнцевского  района  Контактная информация:</vt:lpstr>
      <vt:lpstr>Источники размещения информации о бюджете муниципального  района «Солнцевский  район»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815</cp:revision>
  <dcterms:created xsi:type="dcterms:W3CDTF">2011-05-19T11:34:59Z</dcterms:created>
  <dcterms:modified xsi:type="dcterms:W3CDTF">2019-11-27T05:44:10Z</dcterms:modified>
</cp:coreProperties>
</file>