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70" r:id="rId4"/>
    <p:sldId id="397" r:id="rId5"/>
    <p:sldId id="281" r:id="rId6"/>
    <p:sldId id="275" r:id="rId7"/>
    <p:sldId id="343" r:id="rId8"/>
    <p:sldId id="398" r:id="rId9"/>
    <p:sldId id="399" r:id="rId10"/>
    <p:sldId id="283" r:id="rId11"/>
    <p:sldId id="280" r:id="rId12"/>
    <p:sldId id="279" r:id="rId13"/>
    <p:sldId id="400" r:id="rId14"/>
    <p:sldId id="401" r:id="rId15"/>
    <p:sldId id="261" r:id="rId16"/>
    <p:sldId id="373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402" r:id="rId34"/>
    <p:sldId id="335" r:id="rId35"/>
    <p:sldId id="344" r:id="rId36"/>
    <p:sldId id="396" r:id="rId37"/>
    <p:sldId id="395" r:id="rId38"/>
    <p:sldId id="393" r:id="rId39"/>
    <p:sldId id="394" r:id="rId40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CC00"/>
    <a:srgbClr val="99CCFF"/>
    <a:srgbClr val="0F07B5"/>
    <a:srgbClr val="660066"/>
    <a:srgbClr val="9933FF"/>
    <a:srgbClr val="600AB6"/>
    <a:srgbClr val="FF9999"/>
    <a:srgbClr val="FFCC00"/>
    <a:srgbClr val="B30D84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1494" autoAdjust="0"/>
    <p:restoredTop sz="98391" autoAdjust="0"/>
  </p:normalViewPr>
  <p:slideViewPr>
    <p:cSldViewPr snapToGrid="0">
      <p:cViewPr>
        <p:scale>
          <a:sx n="90" d="100"/>
          <a:sy n="90" d="100"/>
        </p:scale>
        <p:origin x="-1410" y="11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2.5655510223271238E-2"/>
          <c:y val="0"/>
          <c:w val="0.6988625261329926"/>
          <c:h val="0.844795022775247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1.1953594562868482E-3"/>
                  <c:y val="-3.9173425174980616E-3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76.900000000000006</c:v>
                </c:pt>
                <c:pt idx="2">
                  <c:v>93.3</c:v>
                </c:pt>
                <c:pt idx="3">
                  <c:v>93.6</c:v>
                </c:pt>
                <c:pt idx="4">
                  <c:v>103</c:v>
                </c:pt>
              </c:numCache>
            </c:numRef>
          </c:val>
        </c:ser>
        <c:marker val="1"/>
        <c:axId val="100039296"/>
        <c:axId val="82321408"/>
      </c:lineChart>
      <c:catAx>
        <c:axId val="100039296"/>
        <c:scaling>
          <c:orientation val="minMax"/>
        </c:scaling>
        <c:delete val="1"/>
        <c:axPos val="b"/>
        <c:majorTickMark val="none"/>
        <c:tickLblPos val="none"/>
        <c:crossAx val="82321408"/>
        <c:crosses val="autoZero"/>
        <c:auto val="1"/>
        <c:lblAlgn val="ctr"/>
        <c:lblOffset val="100"/>
      </c:catAx>
      <c:valAx>
        <c:axId val="823214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00392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616626239802292"/>
          <c:y val="0.43288539832747069"/>
          <c:w val="0.28351363737362789"/>
          <c:h val="0.38597520324151102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20627816577213123"/>
          <c:y val="4.1721768071169708E-2"/>
          <c:w val="0.60869418085091442"/>
          <c:h val="0.569423588537945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explosion val="6"/>
          </c:dPt>
          <c:dPt>
            <c:idx val="1"/>
            <c:explosion val="6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explosion val="6"/>
            <c:spPr>
              <a:solidFill>
                <a:srgbClr val="92D05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explosion val="5"/>
            <c:spPr>
              <a:solidFill>
                <a:srgbClr val="FFCC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explosion val="6"/>
          </c:dPt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1.0136166224187101E-2"/>
                  <c:y val="-9.349095620199909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 - 15323 тыс. рублей</c:v>
                </c:pt>
                <c:pt idx="1">
                  <c:v>субвенции - межбюджетные трансферты, предоставляемые субъектам РФ для финансового обеспечения переданных расходных обязательств РФ, - 177941 тыс. рублей</c:v>
                </c:pt>
                <c:pt idx="2">
                  <c:v>субсидии - межбюджетные трансферты, предоставляемые на безвозмездной и безвозвратной основе в целях софинансирования расходных обязательств, - 11685 тыс. рублей</c:v>
                </c:pt>
                <c:pt idx="3">
                  <c:v>иные МБТ -</c:v>
                </c:pt>
                <c:pt idx="4">
                  <c:v>прочие безвозмездные поступления 41642 тыс. рублей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15323</c:v>
                </c:pt>
                <c:pt idx="1">
                  <c:v>177941</c:v>
                </c:pt>
                <c:pt idx="2">
                  <c:v>11685</c:v>
                </c:pt>
                <c:pt idx="3">
                  <c:v>0</c:v>
                </c:pt>
                <c:pt idx="4">
                  <c:v>41642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0272332448374604E-3"/>
          <c:y val="0.65654846594106031"/>
          <c:w val="0.9869829278228297"/>
          <c:h val="0.34345153405893969"/>
        </c:manualLayout>
      </c:layout>
      <c:txPr>
        <a:bodyPr/>
        <a:lstStyle/>
        <a:p>
          <a:pPr>
            <a:lnSpc>
              <a:spcPct val="100000"/>
            </a:lnSpc>
            <a:defRPr sz="105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lt1"/>
    </a:solidFill>
    <a:ln w="25400" cap="flat" cmpd="sng" algn="ctr">
      <a:solidFill>
        <a:schemeClr val="accent1"/>
      </a:solidFill>
      <a:prstDash val="sysDot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1.6099470859826943E-2"/>
          <c:y val="0.16666676305676123"/>
          <c:w val="0.35478939032613949"/>
          <c:h val="0.635336030328187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1.8798835308179518E-17"/>
                  <c:y val="1.10173878091591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3.6724626030530567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Лист1!$B$2:$B$16</c:f>
              <c:numCache>
                <c:formatCode>#,##0.0</c:formatCode>
                <c:ptCount val="15"/>
                <c:pt idx="0">
                  <c:v>50258.3</c:v>
                </c:pt>
                <c:pt idx="1">
                  <c:v>0</c:v>
                </c:pt>
                <c:pt idx="2">
                  <c:v>138.19999999999999</c:v>
                </c:pt>
                <c:pt idx="3">
                  <c:v>14021.7</c:v>
                </c:pt>
                <c:pt idx="4">
                  <c:v>1571.2</c:v>
                </c:pt>
                <c:pt idx="6">
                  <c:v>230660.7</c:v>
                </c:pt>
                <c:pt idx="7">
                  <c:v>21922.2</c:v>
                </c:pt>
                <c:pt idx="8">
                  <c:v>398.6</c:v>
                </c:pt>
                <c:pt idx="9">
                  <c:v>30026.799999999996</c:v>
                </c:pt>
                <c:pt idx="10">
                  <c:v>4130.1000000000004</c:v>
                </c:pt>
                <c:pt idx="13">
                  <c:v>7982.2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0"/>
                  <c:y val="7.3449252061061066E-3"/>
                </c:manualLayout>
              </c:layout>
              <c:showPercent val="1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0"/>
                  <c:y val="-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Лист1!$C$2:$C$16</c:f>
              <c:numCache>
                <c:formatCode>#,##0.0</c:formatCode>
                <c:ptCount val="15"/>
                <c:pt idx="0">
                  <c:v>44509.9</c:v>
                </c:pt>
                <c:pt idx="1">
                  <c:v>0</c:v>
                </c:pt>
                <c:pt idx="2">
                  <c:v>138.19999999999999</c:v>
                </c:pt>
                <c:pt idx="3">
                  <c:v>11768.4</c:v>
                </c:pt>
                <c:pt idx="4">
                  <c:v>539.29999999999995</c:v>
                </c:pt>
                <c:pt idx="6">
                  <c:v>221486.8</c:v>
                </c:pt>
                <c:pt idx="7">
                  <c:v>23117.599999999988</c:v>
                </c:pt>
                <c:pt idx="8">
                  <c:v>398.6</c:v>
                </c:pt>
                <c:pt idx="9">
                  <c:v>30170.3</c:v>
                </c:pt>
                <c:pt idx="10">
                  <c:v>148.19999999999999</c:v>
                </c:pt>
                <c:pt idx="13">
                  <c:v>6385.8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8"/>
              <c:layout>
                <c:manualLayout>
                  <c:x val="-1.6406445795428558E-2"/>
                  <c:y val="-2.2034775618318687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Лист1!$D$2:$D$16</c:f>
              <c:numCache>
                <c:formatCode>#,##0.0</c:formatCode>
                <c:ptCount val="15"/>
                <c:pt idx="0">
                  <c:v>52042.3</c:v>
                </c:pt>
                <c:pt idx="1">
                  <c:v>0</c:v>
                </c:pt>
                <c:pt idx="2">
                  <c:v>138.19999999999999</c:v>
                </c:pt>
                <c:pt idx="3">
                  <c:v>12029.3</c:v>
                </c:pt>
                <c:pt idx="4">
                  <c:v>539.29999999999995</c:v>
                </c:pt>
                <c:pt idx="6">
                  <c:v>222674.2</c:v>
                </c:pt>
                <c:pt idx="7">
                  <c:v>24268.6</c:v>
                </c:pt>
                <c:pt idx="8">
                  <c:v>398.6</c:v>
                </c:pt>
                <c:pt idx="9">
                  <c:v>30170.3</c:v>
                </c:pt>
                <c:pt idx="10">
                  <c:v>148.19999999999999</c:v>
                </c:pt>
                <c:pt idx="13">
                  <c:v>6385.8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1"/>
        <c:delete val="1"/>
      </c:legendEntry>
      <c:legendEntry>
        <c:idx val="12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53746595985458967"/>
          <c:y val="0"/>
          <c:w val="0.40716228558584044"/>
          <c:h val="0.97175269000656461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2886151638757568"/>
          <c:y val="7.1762626885300385E-2"/>
          <c:w val="0.42557939405706857"/>
          <c:h val="0.924293543032453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delete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1.8798835308179592E-17"/>
                  <c:y val="1.10173878091591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3.6724626030530567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15323.4</c:v>
                </c:pt>
                <c:pt idx="1">
                  <c:v>11684.9</c:v>
                </c:pt>
                <c:pt idx="2">
                  <c:v>177941.5</c:v>
                </c:pt>
                <c:pt idx="3">
                  <c:v>41641.9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6.0617747349048356E-3"/>
                  <c:y val="0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delete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4"/>
              <c:layout>
                <c:manualLayout>
                  <c:x val="0"/>
                  <c:y val="-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1081.4000000000001</c:v>
                </c:pt>
                <c:pt idx="1">
                  <c:v>0</c:v>
                </c:pt>
                <c:pt idx="2">
                  <c:v>201520.5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2.089685346040381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2.0896853460403812E-3"/>
                  <c:y val="-6.3539047884515393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1192</c:v>
                </c:pt>
                <c:pt idx="1">
                  <c:v>0</c:v>
                </c:pt>
                <c:pt idx="2">
                  <c:v>200758.5</c:v>
                </c:pt>
                <c:pt idx="3">
                  <c:v>0</c:v>
                </c:pt>
              </c:numCache>
            </c:numRef>
          </c:val>
        </c:ser>
        <c:firstSliceAng val="0"/>
        <c:holeSize val="50"/>
      </c:doughnutChart>
      <c:spPr>
        <a:noFill/>
      </c:spPr>
    </c:plotArea>
    <c:legend>
      <c:legendPos val="r"/>
      <c:layout>
        <c:manualLayout>
          <c:xMode val="edge"/>
          <c:yMode val="edge"/>
          <c:x val="0.68013860303616969"/>
          <c:y val="0.28309059623806637"/>
          <c:w val="0.18821333246782329"/>
          <c:h val="0.64653833852399811"/>
        </c:manualLayout>
      </c:layout>
      <c:txPr>
        <a:bodyPr/>
        <a:lstStyle/>
        <a:p>
          <a:pPr>
            <a:defRPr sz="9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1.2856955012319067E-2"/>
                  <c:y val="-2.8758026097763047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105.4</c:v>
                </c:pt>
                <c:pt idx="2">
                  <c:v>83.4</c:v>
                </c:pt>
                <c:pt idx="3">
                  <c:v>96.3</c:v>
                </c:pt>
                <c:pt idx="4">
                  <c:v>101.4</c:v>
                </c:pt>
              </c:numCache>
            </c:numRef>
          </c:val>
        </c:ser>
        <c:marker val="1"/>
        <c:axId val="82341888"/>
        <c:axId val="82343424"/>
      </c:lineChart>
      <c:catAx>
        <c:axId val="82341888"/>
        <c:scaling>
          <c:orientation val="minMax"/>
        </c:scaling>
        <c:delete val="1"/>
        <c:axPos val="b"/>
        <c:majorTickMark val="none"/>
        <c:tickLblPos val="none"/>
        <c:crossAx val="82343424"/>
        <c:crosses val="autoZero"/>
        <c:auto val="1"/>
        <c:lblAlgn val="ctr"/>
        <c:lblOffset val="100"/>
      </c:catAx>
      <c:valAx>
        <c:axId val="823434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23418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61662623980207"/>
          <c:y val="0.25820450044014076"/>
          <c:w val="0.283513637373628"/>
          <c:h val="0.38597520324151113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 algn="ct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8960411198600267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28246162121901891"/>
          <c:w val="0.92222222222222228"/>
          <c:h val="0.61313579582810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областного бюджета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2.7777777777778364E-3"/>
                  <c:y val="-2.1350854930736317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3.750000000000000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427965</c:v>
                </c:pt>
                <c:pt idx="1">
                  <c:v>423820</c:v>
                </c:pt>
                <c:pt idx="2">
                  <c:v>375864</c:v>
                </c:pt>
                <c:pt idx="3">
                  <c:v>322607</c:v>
                </c:pt>
                <c:pt idx="4">
                  <c:v>320096</c:v>
                </c:pt>
              </c:numCache>
            </c:numRef>
          </c:val>
        </c:ser>
        <c:shape val="box"/>
        <c:axId val="104114048"/>
        <c:axId val="104115584"/>
        <c:axId val="0"/>
      </c:bar3DChart>
      <c:catAx>
        <c:axId val="10411404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ru-RU"/>
          </a:p>
        </c:txPr>
        <c:crossAx val="104115584"/>
        <c:crosses val="autoZero"/>
        <c:auto val="1"/>
        <c:lblAlgn val="ctr"/>
        <c:lblOffset val="100"/>
      </c:catAx>
      <c:valAx>
        <c:axId val="104115584"/>
        <c:scaling>
          <c:orientation val="minMax"/>
        </c:scaling>
        <c:delete val="1"/>
        <c:axPos val="l"/>
        <c:numFmt formatCode="#,##0" sourceLinked="1"/>
        <c:tickLblPos val="none"/>
        <c:crossAx val="104114048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бюджета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6738188976378074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23845179646745499"/>
          <c:w val="0.93888888888889077"/>
          <c:h val="0.652225902145340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областного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-2.5000328083989692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3.750000000000000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387362</c:v>
                </c:pt>
                <c:pt idx="1">
                  <c:v>569428</c:v>
                </c:pt>
                <c:pt idx="2">
                  <c:v>380102</c:v>
                </c:pt>
                <c:pt idx="3">
                  <c:v>318369</c:v>
                </c:pt>
                <c:pt idx="4">
                  <c:v>320096</c:v>
                </c:pt>
              </c:numCache>
            </c:numRef>
          </c:val>
        </c:ser>
        <c:shape val="box"/>
        <c:axId val="104127872"/>
        <c:axId val="102855808"/>
        <c:axId val="0"/>
      </c:bar3DChart>
      <c:catAx>
        <c:axId val="10412787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855808"/>
        <c:crosses val="autoZero"/>
        <c:auto val="1"/>
        <c:lblAlgn val="ctr"/>
        <c:lblOffset val="100"/>
      </c:catAx>
      <c:valAx>
        <c:axId val="102855808"/>
        <c:scaling>
          <c:orientation val="minMax"/>
        </c:scaling>
        <c:delete val="1"/>
        <c:axPos val="l"/>
        <c:numFmt formatCode="#,##0" sourceLinked="1"/>
        <c:tickLblPos val="none"/>
        <c:crossAx val="104127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3.3650815284089891E-2"/>
          <c:y val="0.19969772472206501"/>
          <c:w val="0.40347890932015679"/>
          <c:h val="0.748979326337401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explosion val="6"/>
            <c:spPr>
              <a:solidFill>
                <a:srgbClr val="FFCC00"/>
              </a:solidFill>
            </c:spPr>
          </c:dPt>
          <c:dPt>
            <c:idx val="2"/>
            <c:explosion val="6"/>
          </c:dPt>
          <c:dPt>
            <c:idx val="3"/>
            <c:explosion val="5"/>
          </c:dPt>
          <c:dPt>
            <c:idx val="4"/>
            <c:explosion val="5"/>
          </c:dPt>
          <c:dPt>
            <c:idx val="5"/>
            <c:explosion val="5"/>
          </c:dPt>
          <c:dPt>
            <c:idx val="6"/>
            <c:explosion val="5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6.1524171732856552E-3"/>
                  <c:y val="-0.11040091941564108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7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организаций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96772</c:v>
                </c:pt>
                <c:pt idx="2">
                  <c:v>10513</c:v>
                </c:pt>
                <c:pt idx="3">
                  <c:v>3356</c:v>
                </c:pt>
                <c:pt idx="4">
                  <c:v>10388</c:v>
                </c:pt>
                <c:pt idx="5">
                  <c:v>765</c:v>
                </c:pt>
                <c:pt idx="6">
                  <c:v>7.4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125128215728512"/>
          <c:y val="0.17578068795503171"/>
          <c:w val="0.3405454949450063"/>
          <c:h val="0.78929458710228151"/>
        </c:manualLayout>
      </c:layout>
      <c:txPr>
        <a:bodyPr/>
        <a:lstStyle/>
        <a:p>
          <a:pPr>
            <a:defRPr sz="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solidFill>
        <a:schemeClr val="accent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4.6626208334709955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3252416669420708E-3"/>
                  <c:y val="7.922826703962001E-17"/>
                </c:manualLayout>
              </c:layout>
              <c:showVal val="1"/>
            </c:dLbl>
            <c:dLbl>
              <c:idx val="2"/>
              <c:layout>
                <c:manualLayout>
                  <c:x val="4.662620833471009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9939312502065136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6626208334710094E-3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113332.3</c:v>
                </c:pt>
                <c:pt idx="1">
                  <c:v>125750</c:v>
                </c:pt>
                <c:pt idx="2">
                  <c:v>121029</c:v>
                </c:pt>
                <c:pt idx="3">
                  <c:v>112526</c:v>
                </c:pt>
                <c:pt idx="4">
                  <c:v>110667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19634.7</c:v>
                </c:pt>
                <c:pt idx="1">
                  <c:v>7630</c:v>
                </c:pt>
                <c:pt idx="2">
                  <c:v>8244</c:v>
                </c:pt>
                <c:pt idx="3">
                  <c:v>7479</c:v>
                </c:pt>
                <c:pt idx="4">
                  <c:v>7479</c:v>
                </c:pt>
              </c:numCache>
            </c:numRef>
          </c:val>
        </c:ser>
        <c:shape val="box"/>
        <c:axId val="113308416"/>
        <c:axId val="113309952"/>
        <c:axId val="0"/>
      </c:bar3DChart>
      <c:catAx>
        <c:axId val="11330841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13309952"/>
        <c:crosses val="autoZero"/>
        <c:auto val="1"/>
        <c:lblAlgn val="ctr"/>
        <c:lblOffset val="100"/>
      </c:catAx>
      <c:valAx>
        <c:axId val="113309952"/>
        <c:scaling>
          <c:orientation val="minMax"/>
        </c:scaling>
        <c:delete val="1"/>
        <c:axPos val="l"/>
        <c:numFmt formatCode="General" sourceLinked="1"/>
        <c:tickLblPos val="none"/>
        <c:crossAx val="113308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01084518263152"/>
          <c:y val="0.30187407358003643"/>
          <c:w val="0.21666391315042777"/>
          <c:h val="0.17152908125000851"/>
        </c:manualLayout>
      </c:layout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3.2458440235029792E-2"/>
          <c:y val="0.52571170832216219"/>
          <c:w val="0.66123812336909549"/>
          <c:h val="0.2683805830535003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4.0900190478833191E-2"/>
                  <c:y val="-0.1017681120311057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0"/>
                  <c:y val="-7.2404415719169682E-2"/>
                </c:manualLayout>
              </c:layout>
              <c:dLblPos val="t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92.4</c:v>
                </c:pt>
                <c:pt idx="2">
                  <c:v>92.2</c:v>
                </c:pt>
                <c:pt idx="3">
                  <c:v>100.5</c:v>
                </c:pt>
                <c:pt idx="4">
                  <c:v>103.6</c:v>
                </c:pt>
              </c:numCache>
            </c:numRef>
          </c:val>
        </c:ser>
        <c:marker val="1"/>
        <c:axId val="117384704"/>
        <c:axId val="117386240"/>
      </c:lineChart>
      <c:catAx>
        <c:axId val="117384704"/>
        <c:scaling>
          <c:orientation val="minMax"/>
        </c:scaling>
        <c:delete val="1"/>
        <c:axPos val="b"/>
        <c:majorTickMark val="none"/>
        <c:tickLblPos val="none"/>
        <c:crossAx val="117386240"/>
        <c:crosses val="autoZero"/>
        <c:auto val="1"/>
        <c:lblAlgn val="ctr"/>
        <c:lblOffset val="100"/>
      </c:catAx>
      <c:valAx>
        <c:axId val="1173862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384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7053149691827885"/>
          <c:y val="0.59749697950227376"/>
          <c:w val="0.30675179370306288"/>
          <c:h val="0.38597520324151152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областного бюджета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-2.5000328083989692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1.1111111111111125E-2"/>
                  <c:y val="-2.290255766587129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294997.8</c:v>
                </c:pt>
                <c:pt idx="1">
                  <c:v>133380</c:v>
                </c:pt>
                <c:pt idx="2">
                  <c:v>129273</c:v>
                </c:pt>
                <c:pt idx="3">
                  <c:v>120005</c:v>
                </c:pt>
                <c:pt idx="4">
                  <c:v>118146</c:v>
                </c:pt>
              </c:numCache>
            </c:numRef>
          </c:val>
        </c:ser>
        <c:shape val="box"/>
        <c:axId val="56755328"/>
        <c:axId val="56756864"/>
        <c:axId val="0"/>
      </c:bar3DChart>
      <c:catAx>
        <c:axId val="5675532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ru-RU"/>
          </a:p>
        </c:txPr>
        <c:crossAx val="56756864"/>
        <c:crosses val="autoZero"/>
        <c:auto val="1"/>
        <c:lblAlgn val="ctr"/>
        <c:lblOffset val="100"/>
      </c:catAx>
      <c:valAx>
        <c:axId val="56756864"/>
        <c:scaling>
          <c:orientation val="minMax"/>
        </c:scaling>
        <c:delete val="1"/>
        <c:axPos val="l"/>
        <c:numFmt formatCode="#,##0" sourceLinked="1"/>
        <c:tickLblPos val="none"/>
        <c:crossAx val="56755328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2.5655510223271102E-2"/>
          <c:y val="0.17636929230085546"/>
          <c:w val="0.71285644080023158"/>
          <c:h val="0.647261415398294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4.7841741680415717E-2"/>
                  <c:y val="-0.14099443496177413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108.5</c:v>
                </c:pt>
                <c:pt idx="1">
                  <c:v>75.900000000000006</c:v>
                </c:pt>
                <c:pt idx="2">
                  <c:v>94.7</c:v>
                </c:pt>
                <c:pt idx="3">
                  <c:v>94.2</c:v>
                </c:pt>
                <c:pt idx="4">
                  <c:v>100.5</c:v>
                </c:pt>
              </c:numCache>
            </c:numRef>
          </c:val>
        </c:ser>
        <c:marker val="1"/>
        <c:axId val="56919936"/>
        <c:axId val="56921472"/>
      </c:lineChart>
      <c:catAx>
        <c:axId val="56919936"/>
        <c:scaling>
          <c:orientation val="minMax"/>
        </c:scaling>
        <c:delete val="1"/>
        <c:axPos val="b"/>
        <c:majorTickMark val="none"/>
        <c:tickLblPos val="none"/>
        <c:crossAx val="56921472"/>
        <c:crosses val="autoZero"/>
        <c:auto val="1"/>
        <c:lblAlgn val="ctr"/>
        <c:lblOffset val="100"/>
      </c:catAx>
      <c:valAx>
        <c:axId val="569214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69199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4447424017818808"/>
          <c:y val="0.58924524673326606"/>
          <c:w val="0.21354401582010352"/>
          <c:h val="0.38597520324151158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891CA-9538-472F-A2E8-B543B27233E5}" type="doc">
      <dgm:prSet loTypeId="urn:microsoft.com/office/officeart/2005/8/layout/equati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24E573-00B8-4F93-8B8D-48F1D8EDE04F}">
      <dgm:prSet phldrT="[Текст]" custT="1"/>
      <dgm:spPr>
        <a:solidFill>
          <a:srgbClr val="FFCC00"/>
        </a:solidFill>
      </dgm:spPr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Бюджет Курской области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8D8A78-F40F-4D72-90A3-DB7E7B2B2BCF}" type="parTrans" cxnId="{CD1D10ED-F808-4D85-9659-2D70F693DBDB}">
      <dgm:prSet/>
      <dgm:spPr/>
      <dgm:t>
        <a:bodyPr/>
        <a:lstStyle/>
        <a:p>
          <a:endParaRPr lang="ru-RU"/>
        </a:p>
      </dgm:t>
    </dgm:pt>
    <dgm:pt modelId="{4837A705-3337-46BD-9945-189398CA783B}" type="sibTrans" cxnId="{CD1D10ED-F808-4D85-9659-2D70F693DBDB}">
      <dgm:prSet/>
      <dgm:spPr/>
      <dgm:t>
        <a:bodyPr/>
        <a:lstStyle/>
        <a:p>
          <a:endParaRPr lang="ru-RU" dirty="0"/>
        </a:p>
      </dgm:t>
    </dgm:pt>
    <dgm:pt modelId="{07B097DB-A5BE-4F66-9600-C47C637784CB}">
      <dgm:prSet phldrT="[Текст]" custT="1"/>
      <dgm:spPr>
        <a:solidFill>
          <a:srgbClr val="FFCC00"/>
        </a:solidFill>
      </dgm:spPr>
      <dgm:t>
        <a:bodyPr/>
        <a:lstStyle/>
        <a:p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Бюджет муниципального района «Солнцевский  район»</a:t>
          </a:r>
          <a:endParaRPr lang="ru-RU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0727B0A-C0C3-4502-A4B9-666D1F4CD0CB}" type="parTrans" cxnId="{68C5A323-F7A6-44D6-9436-EF182A17A8E8}">
      <dgm:prSet/>
      <dgm:spPr/>
      <dgm:t>
        <a:bodyPr/>
        <a:lstStyle/>
        <a:p>
          <a:endParaRPr lang="ru-RU"/>
        </a:p>
      </dgm:t>
    </dgm:pt>
    <dgm:pt modelId="{2B911827-03AF-4845-8060-45D4847C26C5}" type="sibTrans" cxnId="{68C5A323-F7A6-44D6-9436-EF182A17A8E8}">
      <dgm:prSet/>
      <dgm:spPr/>
      <dgm:t>
        <a:bodyPr/>
        <a:lstStyle/>
        <a:p>
          <a:endParaRPr lang="ru-RU"/>
        </a:p>
      </dgm:t>
    </dgm:pt>
    <dgm:pt modelId="{F245A0AC-19A3-4335-AB83-A8E22DCF98E3}" type="pres">
      <dgm:prSet presAssocID="{2C6891CA-9538-472F-A2E8-B543B27233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7DFF4-499B-45EC-A18B-2B2F62E3EEFF}" type="pres">
      <dgm:prSet presAssocID="{2C6891CA-9538-472F-A2E8-B543B27233E5}" presName="vNodes" presStyleCnt="0"/>
      <dgm:spPr/>
    </dgm:pt>
    <dgm:pt modelId="{8B479E8B-8A2C-440F-81ED-90795FBFEE14}" type="pres">
      <dgm:prSet presAssocID="{A124E573-00B8-4F93-8B8D-48F1D8EDE04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1092E-FE84-45CF-8BAE-06A1C8EBA9D4}" type="pres">
      <dgm:prSet presAssocID="{2C6891CA-9538-472F-A2E8-B543B27233E5}" presName="sibTransLast" presStyleLbl="sibTrans2D1" presStyleIdx="0" presStyleCnt="1"/>
      <dgm:spPr/>
      <dgm:t>
        <a:bodyPr/>
        <a:lstStyle/>
        <a:p>
          <a:endParaRPr lang="ru-RU"/>
        </a:p>
      </dgm:t>
    </dgm:pt>
    <dgm:pt modelId="{69CCBD28-3B65-42BF-A1B9-F25D5089BF04}" type="pres">
      <dgm:prSet presAssocID="{2C6891CA-9538-472F-A2E8-B543B27233E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82CEDD1-2E7F-4BEA-AB80-F69AF4A33E3D}" type="pres">
      <dgm:prSet presAssocID="{2C6891CA-9538-472F-A2E8-B543B27233E5}" presName="lastNode" presStyleLbl="node1" presStyleIdx="1" presStyleCnt="2" custLinFactNeighborX="15739" custLinFactNeighborY="1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125A39-161A-4FBD-802C-66E502C28431}" type="presOf" srcId="{4837A705-3337-46BD-9945-189398CA783B}" destId="{2E21092E-FE84-45CF-8BAE-06A1C8EBA9D4}" srcOrd="0" destOrd="0" presId="urn:microsoft.com/office/officeart/2005/8/layout/equation2"/>
    <dgm:cxn modelId="{CD1D10ED-F808-4D85-9659-2D70F693DBDB}" srcId="{2C6891CA-9538-472F-A2E8-B543B27233E5}" destId="{A124E573-00B8-4F93-8B8D-48F1D8EDE04F}" srcOrd="0" destOrd="0" parTransId="{458D8A78-F40F-4D72-90A3-DB7E7B2B2BCF}" sibTransId="{4837A705-3337-46BD-9945-189398CA783B}"/>
    <dgm:cxn modelId="{AB3DE3BF-AD2D-4D24-9BF7-10D9B159F6FA}" type="presOf" srcId="{A124E573-00B8-4F93-8B8D-48F1D8EDE04F}" destId="{8B479E8B-8A2C-440F-81ED-90795FBFEE14}" srcOrd="0" destOrd="0" presId="urn:microsoft.com/office/officeart/2005/8/layout/equation2"/>
    <dgm:cxn modelId="{45BA0157-2643-43BD-A46B-FE3ED366C62B}" type="presOf" srcId="{4837A705-3337-46BD-9945-189398CA783B}" destId="{69CCBD28-3B65-42BF-A1B9-F25D5089BF04}" srcOrd="1" destOrd="0" presId="urn:microsoft.com/office/officeart/2005/8/layout/equation2"/>
    <dgm:cxn modelId="{8D2C49F4-8A9A-4C1F-8854-8C6B9767450E}" type="presOf" srcId="{07B097DB-A5BE-4F66-9600-C47C637784CB}" destId="{682CEDD1-2E7F-4BEA-AB80-F69AF4A33E3D}" srcOrd="0" destOrd="0" presId="urn:microsoft.com/office/officeart/2005/8/layout/equation2"/>
    <dgm:cxn modelId="{B9977A56-A44F-45C3-80DB-85530591ABF4}" type="presOf" srcId="{2C6891CA-9538-472F-A2E8-B543B27233E5}" destId="{F245A0AC-19A3-4335-AB83-A8E22DCF98E3}" srcOrd="0" destOrd="0" presId="urn:microsoft.com/office/officeart/2005/8/layout/equation2"/>
    <dgm:cxn modelId="{68C5A323-F7A6-44D6-9436-EF182A17A8E8}" srcId="{2C6891CA-9538-472F-A2E8-B543B27233E5}" destId="{07B097DB-A5BE-4F66-9600-C47C637784CB}" srcOrd="1" destOrd="0" parTransId="{00727B0A-C0C3-4502-A4B9-666D1F4CD0CB}" sibTransId="{2B911827-03AF-4845-8060-45D4847C26C5}"/>
    <dgm:cxn modelId="{D290BDD0-2D42-4B02-A0B6-87706279B066}" type="presParOf" srcId="{F245A0AC-19A3-4335-AB83-A8E22DCF98E3}" destId="{D8B7DFF4-499B-45EC-A18B-2B2F62E3EEFF}" srcOrd="0" destOrd="0" presId="urn:microsoft.com/office/officeart/2005/8/layout/equation2"/>
    <dgm:cxn modelId="{D9CA4B62-DA9F-40FF-BE34-CF6E2E8D37AE}" type="presParOf" srcId="{D8B7DFF4-499B-45EC-A18B-2B2F62E3EEFF}" destId="{8B479E8B-8A2C-440F-81ED-90795FBFEE14}" srcOrd="0" destOrd="0" presId="urn:microsoft.com/office/officeart/2005/8/layout/equation2"/>
    <dgm:cxn modelId="{EDB7F62F-0E97-4084-BBE9-473601C741EA}" type="presParOf" srcId="{F245A0AC-19A3-4335-AB83-A8E22DCF98E3}" destId="{2E21092E-FE84-45CF-8BAE-06A1C8EBA9D4}" srcOrd="1" destOrd="0" presId="urn:microsoft.com/office/officeart/2005/8/layout/equation2"/>
    <dgm:cxn modelId="{0BBF5F83-7805-4524-B2C6-386380132844}" type="presParOf" srcId="{2E21092E-FE84-45CF-8BAE-06A1C8EBA9D4}" destId="{69CCBD28-3B65-42BF-A1B9-F25D5089BF04}" srcOrd="0" destOrd="0" presId="urn:microsoft.com/office/officeart/2005/8/layout/equation2"/>
    <dgm:cxn modelId="{7857E05A-AF96-4865-8276-78E1A31B94C2}" type="presParOf" srcId="{F245A0AC-19A3-4335-AB83-A8E22DCF98E3}" destId="{682CEDD1-2E7F-4BEA-AB80-F69AF4A33E3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479E8B-8A2C-440F-81ED-90795FBFEE14}">
      <dsp:nvSpPr>
        <dsp:cNvPr id="0" name=""/>
        <dsp:cNvSpPr/>
      </dsp:nvSpPr>
      <dsp:spPr>
        <a:xfrm>
          <a:off x="2009" y="645541"/>
          <a:ext cx="1756916" cy="17569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Федеральный бюджет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009" y="645541"/>
        <a:ext cx="1756916" cy="1756916"/>
      </dsp:txXfrm>
    </dsp:sp>
    <dsp:sp modelId="{2E21092E-FE84-45CF-8BAE-06A1C8EBA9D4}">
      <dsp:nvSpPr>
        <dsp:cNvPr id="0" name=""/>
        <dsp:cNvSpPr/>
      </dsp:nvSpPr>
      <dsp:spPr>
        <a:xfrm>
          <a:off x="2022462" y="1197213"/>
          <a:ext cx="558699" cy="653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022462" y="1197213"/>
        <a:ext cx="558699" cy="653572"/>
      </dsp:txXfrm>
    </dsp:sp>
    <dsp:sp modelId="{682CEDD1-2E7F-4BEA-AB80-F69AF4A33E3D}">
      <dsp:nvSpPr>
        <dsp:cNvPr id="0" name=""/>
        <dsp:cNvSpPr/>
      </dsp:nvSpPr>
      <dsp:spPr>
        <a:xfrm>
          <a:off x="2813074" y="645541"/>
          <a:ext cx="1756916" cy="17569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Бюджет Курской области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813074" y="645541"/>
        <a:ext cx="1756916" cy="1756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0.00215</cdr:x>
      <cdr:y>0.02158</cdr:y>
    </cdr:from>
    <cdr:to>
      <cdr:x>0.99884</cdr:x>
      <cdr:y>0.15109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95" y="71992"/>
          <a:ext cx="6172200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u="sng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Структура налоговых и неналоговых доходов в 2021 году</a:t>
          </a:r>
          <a:endParaRPr lang="ru-RU" sz="1400" b="1" u="sng" dirty="0">
            <a:solidFill>
              <a:schemeClr val="tx1">
                <a:lumMod val="50000"/>
                <a:lumOff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0.06514</cdr:x>
      <cdr:y>0.66046</cdr:y>
    </cdr:from>
    <cdr:to>
      <cdr:x>0.14266</cdr:x>
      <cdr:y>0.85443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403392" y="2283972"/>
          <a:ext cx="480055" cy="670792"/>
        </a:xfrm>
        <a:prstGeom xmlns:a="http://schemas.openxmlformats.org/drawingml/2006/main" prst="straightConnector1">
          <a:avLst/>
        </a:prstGeom>
        <a:ln xmlns:a="http://schemas.openxmlformats.org/drawingml/2006/main" cap="rnd">
          <a:solidFill>
            <a:srgbClr val="002060"/>
          </a:solidFill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0.06524</cdr:x>
      <cdr:y>0.72302</cdr:y>
    </cdr:from>
    <cdr:to>
      <cdr:x>0.1408</cdr:x>
      <cdr:y>0.91009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404011" y="2500309"/>
          <a:ext cx="467921" cy="64693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0.06696</cdr:x>
      <cdr:y>0.77452</cdr:y>
    </cdr:from>
    <cdr:to>
      <cdr:x>0.14368</cdr:x>
      <cdr:y>0.96851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414663" y="2678439"/>
          <a:ext cx="475084" cy="67083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0.08757</cdr:x>
      <cdr:y>0.59634</cdr:y>
    </cdr:from>
    <cdr:to>
      <cdr:x>0.21781</cdr:x>
      <cdr:y>0.80167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532188" y="1668735"/>
          <a:ext cx="791546" cy="574588"/>
        </a:xfrm>
        <a:prstGeom xmlns:a="http://schemas.openxmlformats.org/drawingml/2006/main" prst="straightConnector1">
          <a:avLst/>
        </a:prstGeom>
        <a:ln xmlns:a="http://schemas.openxmlformats.org/drawingml/2006/main" cap="rnd">
          <a:solidFill>
            <a:srgbClr val="002060"/>
          </a:solidFill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0.0907</cdr:x>
      <cdr:y>0.69426</cdr:y>
    </cdr:from>
    <cdr:to>
      <cdr:x>0.20187</cdr:x>
      <cdr:y>0.87656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551237" y="1942743"/>
          <a:ext cx="675621" cy="51012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0.09227</cdr:x>
      <cdr:y>0.8039</cdr:y>
    </cdr:from>
    <cdr:to>
      <cdr:x>0.1865</cdr:x>
      <cdr:y>0.95825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560763" y="2249549"/>
          <a:ext cx="572685" cy="4319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0.0012</cdr:x>
      <cdr:y>0.73475</cdr:y>
    </cdr:from>
    <cdr:to>
      <cdr:x>0.09913</cdr:x>
      <cdr:y>0.96099</cdr:y>
    </cdr:to>
    <cdr:sp macro="" textlink="">
      <cdr:nvSpPr>
        <cdr:cNvPr id="7" name="TextBox 18"/>
        <cdr:cNvSpPr txBox="1"/>
      </cdr:nvSpPr>
      <cdr:spPr>
        <a:xfrm xmlns:a="http://schemas.openxmlformats.org/drawingml/2006/main">
          <a:off x="7293" y="2174030"/>
          <a:ext cx="595167" cy="669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2021год</a:t>
          </a:r>
        </a:p>
        <a:p xmlns:a="http://schemas.openxmlformats.org/drawingml/2006/main">
          <a:endParaRPr lang="ru-RU" sz="75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2022 год</a:t>
          </a:r>
        </a:p>
        <a:p xmlns:a="http://schemas.openxmlformats.org/drawingml/2006/main">
          <a:endParaRPr lang="ru-RU" sz="75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2023год</a:t>
          </a:r>
          <a:endParaRPr lang="ru-RU" sz="7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6475"/>
            <a:ext cx="6172200" cy="15231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1" y="2134502"/>
            <a:ext cx="6172200" cy="603343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D71F-D48A-4708-A4C2-C473B4D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6475"/>
            <a:ext cx="6172200" cy="15231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3" y="2134502"/>
            <a:ext cx="3037832" cy="603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77269" y="2134502"/>
            <a:ext cx="3037834" cy="603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20C8-49F0-415A-89FB-DC5E6C6C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olnr.rkursk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F9E42F09B863E38EBCE8F4CCF5694EBE247709AFE9E2B0AD88EAF1550h2J2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669360" y="0"/>
            <a:ext cx="0" cy="9144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23366" y="0"/>
            <a:ext cx="0" cy="9144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77372" y="0"/>
            <a:ext cx="0" cy="914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7666" y="0"/>
            <a:ext cx="0" cy="9144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1214651"/>
            <a:ext cx="6858000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all" dirty="0" smtClean="0">
                <a:ln w="0"/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700" b="1" cap="all" dirty="0">
              <a:ln w="0"/>
              <a:solidFill>
                <a:srgbClr val="660066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5" y="6229350"/>
            <a:ext cx="5972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lvl="0" indent="-350838" defTabSz="936382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             К проекту решения </a:t>
            </a:r>
            <a:r>
              <a:rPr lang="ru-RU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редставительного Собрания Солнцевского  района Курской области «О бюджете муниципального  района «Солнцевский  район» Курской области на 2021 год и на плановый период 2022 и 2023  годов»</a:t>
            </a:r>
          </a:p>
        </p:txBody>
      </p:sp>
      <p:pic>
        <p:nvPicPr>
          <p:cNvPr id="3074" name="Picture 2" descr="C:\Users\Server\Documents\2020 год\Бюджет для граждан на 2021-23\д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953" y="2286894"/>
            <a:ext cx="5805377" cy="3401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04664" y="1547664"/>
            <a:ext cx="6264696" cy="684076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Рисунок 12" descr="ows_142680759127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1763688"/>
            <a:ext cx="2590800" cy="1467688"/>
          </a:xfrm>
          <a:prstGeom prst="rect">
            <a:avLst/>
          </a:prstGeom>
        </p:spPr>
      </p:pic>
      <p:pic>
        <p:nvPicPr>
          <p:cNvPr id="14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136" y="1763687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nagrazhdanke.ru/wp-content/uploads/lgota-po-zemelnomu-nalogu-sluzhashhim-v-arm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128" y="6588224"/>
            <a:ext cx="1981200" cy="132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static.zakon.kz/uploads/posts/2019-08/pic_690/2019081912015931986_fotolia_82237011_subscription_monthly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6660232"/>
            <a:ext cx="2147011" cy="120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14068" y="418418"/>
            <a:ext cx="6443932" cy="84966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Физические лица - налогоплательщики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2896" y="6660232"/>
            <a:ext cx="2088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срок уплаты </a:t>
            </a: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всех имущественных налогов – </a:t>
            </a:r>
            <a:endParaRPr lang="ru-RU" sz="1000" b="1" cap="all" dirty="0">
              <a:solidFill>
                <a:srgbClr val="0070C0"/>
              </a:solidFill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b="1" u="heavy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не </a:t>
            </a:r>
            <a:r>
              <a:rPr lang="ru-RU" sz="1000" b="1" u="heavy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позднее  1 Декабря</a:t>
            </a: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года, следующего </a:t>
            </a:r>
            <a:endParaRPr lang="ru-RU" sz="1000" b="1" cap="all" dirty="0" smtClean="0">
              <a:solidFill>
                <a:srgbClr val="0070C0"/>
              </a:solidFill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за </a:t>
            </a: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истекшим налоговым периодом</a:t>
            </a: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2663356" y="4012442"/>
            <a:ext cx="1651380" cy="1651380"/>
          </a:xfrm>
          <a:prstGeom prst="ellipse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Налоги, уплачиваемые гражданами </a:t>
            </a:r>
          </a:p>
          <a:p>
            <a:pPr algn="ctr"/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2388" y="3521122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транспортный налог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4663" y="5188423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 на имущество физических лиц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51445" y="3537044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 на доходы физических лиц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51444" y="5188423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земельный налог</a:t>
            </a:r>
          </a:p>
        </p:txBody>
      </p:sp>
      <p:cxnSp>
        <p:nvCxnSpPr>
          <p:cNvPr id="26" name="Прямая соединительная линия 25"/>
          <p:cNvCxnSpPr>
            <a:stCxn id="21" idx="2"/>
            <a:endCxn id="19" idx="2"/>
          </p:cNvCxnSpPr>
          <p:nvPr/>
        </p:nvCxnSpPr>
        <p:spPr>
          <a:xfrm>
            <a:off x="1589964" y="4572000"/>
            <a:ext cx="1073392" cy="2661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2" idx="0"/>
          </p:cNvCxnSpPr>
          <p:nvPr/>
        </p:nvCxnSpPr>
        <p:spPr>
          <a:xfrm flipV="1">
            <a:off x="1592239" y="4981651"/>
            <a:ext cx="1085124" cy="2067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3" idx="2"/>
            <a:endCxn id="19" idx="6"/>
          </p:cNvCxnSpPr>
          <p:nvPr/>
        </p:nvCxnSpPr>
        <p:spPr>
          <a:xfrm flipH="1">
            <a:off x="4314736" y="4587922"/>
            <a:ext cx="1044285" cy="2502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4" idx="0"/>
          </p:cNvCxnSpPr>
          <p:nvPr/>
        </p:nvCxnSpPr>
        <p:spPr>
          <a:xfrm flipH="1" flipV="1">
            <a:off x="4294022" y="5003597"/>
            <a:ext cx="1064998" cy="18482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43" y="375286"/>
            <a:ext cx="6159260" cy="91867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и динамика налоговых и неналоговых  поступлений в 2019-2023</a:t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годах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9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196752" y="2030819"/>
          <a:ext cx="4572000" cy="285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412776" y="1331639"/>
          <a:ext cx="5445224" cy="169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1196752" y="5436096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74" y="577970"/>
            <a:ext cx="6409426" cy="1128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безвозмездных поступлений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2021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476672" y="1763688"/>
          <a:ext cx="6264696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0083" y="3621974"/>
            <a:ext cx="1175657" cy="5539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223 274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6719212" cy="893135"/>
          </a:xfrm>
        </p:spPr>
        <p:txBody>
          <a:bodyPr anchor="t">
            <a:normAutofit/>
          </a:bodyPr>
          <a:lstStyle/>
          <a:p>
            <a:pPr algn="ctr" defTabSz="936382" eaLnBrk="1" hangingPunct="1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РАСХОДОВ МУНИЦИПАЛЬНОГО РАЙОНА «СОЛНЦЕВСКИЙ  РАЙОН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[1]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384379" name="Group 379"/>
          <p:cNvGraphicFramePr>
            <a:graphicFrameLocks noGrp="1"/>
          </p:cNvGraphicFramePr>
          <p:nvPr>
            <p:ph sz="half" idx="2"/>
          </p:nvPr>
        </p:nvGraphicFramePr>
        <p:xfrm>
          <a:off x="88942" y="1403650"/>
          <a:ext cx="6311856" cy="71801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6219"/>
                <a:gridCol w="1516088"/>
                <a:gridCol w="688556"/>
                <a:gridCol w="774627"/>
                <a:gridCol w="688556"/>
                <a:gridCol w="774627"/>
                <a:gridCol w="688556"/>
                <a:gridCol w="774627"/>
              </a:tblGrid>
              <a:tr h="140495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2021год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15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380102,7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318369,3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320096,6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677">
                <a:tc gridSpan="8"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5966,9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48882,5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39442,0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39497,3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823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212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12744,4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11410,7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11530,1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8687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5024,2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0955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242668,6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200447,7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198937,9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22833,7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19376,1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23513,1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212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23661" y="923596"/>
            <a:ext cx="124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57975" cy="567267"/>
          </a:xfrm>
        </p:spPr>
        <p:txBody>
          <a:bodyPr anchor="t">
            <a:noAutofit/>
          </a:bodyPr>
          <a:lstStyle/>
          <a:p>
            <a:pPr algn="ctr" defTabSz="936382" eaLnBrk="1" hangingPunct="1">
              <a:defRPr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65060" name="Group 164"/>
          <p:cNvGraphicFramePr>
            <a:graphicFrameLocks noGrp="1"/>
          </p:cNvGraphicFramePr>
          <p:nvPr>
            <p:ph sz="half" idx="2"/>
          </p:nvPr>
        </p:nvGraphicFramePr>
        <p:xfrm>
          <a:off x="88936" y="1291226"/>
          <a:ext cx="6386294" cy="56540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50757"/>
                <a:gridCol w="1311912"/>
                <a:gridCol w="709589"/>
                <a:gridCol w="798286"/>
                <a:gridCol w="709589"/>
                <a:gridCol w="798286"/>
                <a:gridCol w="709589"/>
                <a:gridCol w="798286"/>
              </a:tblGrid>
              <a:tr h="1850880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70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27116,8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28945,8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28588,7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07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13429,9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11230,5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11230,5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35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6959,7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6946,6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6315,1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73217" y="827584"/>
            <a:ext cx="1185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тыс.рублей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" y="285720"/>
            <a:ext cx="6719212" cy="766903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0" marR="0" lvl="0" indent="0" algn="ctr" defTabSz="9363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МУНИЦИПАЛЬНОГО РАЙОНА «СОЛНЦЕВСКИЙ  РАЙОН»</a:t>
            </a: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[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]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332656" y="8652294"/>
            <a:ext cx="6326460" cy="491706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2021-2023 годы 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423359"/>
            <a:ext cx="6326460" cy="4252822"/>
          </a:xfr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 разрезе основных функций государственных органов:</a:t>
            </a:r>
          </a:p>
          <a:p>
            <a:pPr marL="0" indent="0">
              <a:buNone/>
            </a:pP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11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Содержимое 2"/>
          <p:cNvSpPr txBox="1">
            <a:spLocks/>
          </p:cNvSpPr>
          <p:nvPr/>
        </p:nvSpPr>
        <p:spPr>
          <a:xfrm>
            <a:off x="332656" y="5289056"/>
            <a:ext cx="63264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78785" y="2261023"/>
          <a:ext cx="6192688" cy="345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27805" y="491706"/>
            <a:ext cx="6530196" cy="91194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Расходы бюджета муниципального района «Солнцевский район» 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08" y="4550735"/>
            <a:ext cx="616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год</a:t>
            </a:r>
            <a:endParaRPr lang="ru-RU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36" y="323528"/>
            <a:ext cx="6487064" cy="10801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F07B5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муниципального района «Солнцевский  район»</a:t>
            </a:r>
            <a:endParaRPr lang="ru-RU" sz="1800" b="1" dirty="0">
              <a:solidFill>
                <a:srgbClr val="0F07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414067" y="1604519"/>
          <a:ext cx="6107501" cy="65773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95624"/>
                <a:gridCol w="759124"/>
                <a:gridCol w="793630"/>
                <a:gridCol w="759123"/>
              </a:tblGrid>
              <a:tr h="23549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195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Муниципальные программы    итого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349 837,8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296 516,2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298 329,7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культуры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24 192,7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21 094,9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25 231,9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«Социальная поддержка граждан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16 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428,0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15 440,7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15 440,7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образования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250 871,9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211 670,7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210 977,6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«Энергосбережение и повышение энергетической эффективности в  Солнцевском  районе Курской области 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36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«Развитие транспортной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системы, обеспечение перевозки пассажиров и безопасности дорожного движения в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Солнцевском районе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11 906,3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10 785,2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10 964,0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5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 «Обеспечение доступным и комфортным жильем, коммунальными услугами граждан на территории сельских поселений муниципального района «Солнцевский район»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5 633,2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416,4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30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«Повышение эффективности  работы с молодежью, организация отдыха и оздоровления детей, молодежи, развитие физической культуры и спорта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14 830,4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12 108,8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11 292,0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муниципального управления и повышения эффективности деятельности Администрации Солнцевского района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12 567,7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12 012,7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12 012,7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«Сохранение и развитие архивного дела  в  Солнцевском 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399,6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401,4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401,4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правонарушений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389,6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389,6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389,6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305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«Защита населения и территории от чрезвычайных ситуаций,  обеспечение пожарной безопасности и безопасности людей на водных объектах в Солнцевском районе Курской области»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140,0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140,0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140,0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«Повышение эффективности управления финансами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10 412,3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10 245,2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9 613,7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4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малого и среднего предпринимательства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«Содействие занятости населения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320,8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320,8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320,8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30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«Создание условий для эффективного исполнения государственных полномочий по государственной регистрации актов гражданского состояния  в Солнцевском районе»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1 331,3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1 336,0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1 391,3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информационного общества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наркомании и медико-социальноя реабилитация больных наркоманией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"Развитие муниципальной службы в  муниципальном образовании Солнцевский район"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260,0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05499" y="1382190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Солнцевском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904981"/>
            <a:ext cx="5954610" cy="6726955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Ответственный исполнитель:</a:t>
            </a:r>
          </a:p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 </a:t>
            </a:r>
            <a:r>
              <a:rPr lang="ru-RU" sz="1400" i="1" dirty="0" smtClean="0">
                <a:solidFill>
                  <a:srgbClr val="600AB6"/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400" i="1" dirty="0" smtClean="0">
                <a:solidFill>
                  <a:srgbClr val="600AB6"/>
                </a:solidFill>
              </a:rPr>
              <a:t> </a:t>
            </a:r>
            <a:r>
              <a:rPr lang="ru-RU" sz="1400" i="1" dirty="0" err="1" smtClean="0">
                <a:solidFill>
                  <a:srgbClr val="600AB6"/>
                </a:solidFill>
              </a:rPr>
              <a:t>Солнцевского</a:t>
            </a:r>
            <a:r>
              <a:rPr lang="ru-RU" sz="1400" i="1" dirty="0" smtClean="0">
                <a:solidFill>
                  <a:srgbClr val="600AB6"/>
                </a:solidFill>
              </a:rPr>
              <a:t>  района Курской области</a:t>
            </a:r>
          </a:p>
          <a:p>
            <a:pPr algn="r">
              <a:buFontTx/>
              <a:buNone/>
              <a:defRPr/>
            </a:pPr>
            <a:r>
              <a:rPr lang="ru-RU" sz="1400" dirty="0" smtClean="0">
                <a:solidFill>
                  <a:srgbClr val="600AB6"/>
                </a:solidFill>
              </a:rPr>
              <a:t>Предусмотрено в бюджете</a:t>
            </a:r>
            <a:r>
              <a:rPr lang="ru-RU" sz="1400" i="1" dirty="0" smtClean="0">
                <a:solidFill>
                  <a:srgbClr val="600AB6"/>
                </a:solidFill>
              </a:rPr>
              <a:t>: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На 2021 год- 24 192,7тыс.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На 2022 год- 21 094,9тыс.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   На 2023 год- 25 231,9 тыс. рублей</a:t>
            </a:r>
          </a:p>
          <a:p>
            <a:pPr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Цели муниципальной программы: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400" i="1" dirty="0" smtClean="0">
                <a:solidFill>
                  <a:srgbClr val="600AB6"/>
                </a:solidFill>
              </a:rPr>
              <a:t> </a:t>
            </a:r>
            <a:r>
              <a:rPr lang="ru-RU" sz="1100" i="1" dirty="0" smtClean="0">
                <a:solidFill>
                  <a:srgbClr val="600AB6"/>
                </a:solidFill>
              </a:rPr>
              <a:t>обеспечение права граждан на участие  в культурной    жизни района, ведение здорового  образа жизни;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 создание населению условий для равного  доступа к  произведениям кинематографии;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сохранение и развитие библиотечной отрасли;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создание условий для успешной реализации  муниципальной программы </a:t>
            </a:r>
            <a:r>
              <a:rPr lang="ru-RU" sz="1100" i="1" dirty="0" err="1" smtClean="0">
                <a:solidFill>
                  <a:srgbClr val="600AB6"/>
                </a:solidFill>
              </a:rPr>
              <a:t>Солнцевского</a:t>
            </a:r>
            <a:r>
              <a:rPr lang="ru-RU" sz="1100" i="1" dirty="0" smtClean="0">
                <a:solidFill>
                  <a:srgbClr val="600AB6"/>
                </a:solidFill>
              </a:rPr>
              <a:t>  района                                                           Курской области  «Развитие  культуры».</a:t>
            </a:r>
          </a:p>
          <a:p>
            <a:pPr>
              <a:buFontTx/>
              <a:buNone/>
              <a:defRPr/>
            </a:pPr>
            <a:endParaRPr lang="ru-RU" sz="1400" i="1" u="sng" dirty="0" smtClean="0">
              <a:solidFill>
                <a:srgbClr val="0066FF"/>
              </a:solidFill>
            </a:endParaRPr>
          </a:p>
          <a:p>
            <a:pPr>
              <a:buFontTx/>
              <a:buNone/>
              <a:defRPr/>
            </a:pPr>
            <a:r>
              <a:rPr lang="ru-RU" sz="1400" i="1" dirty="0" smtClean="0">
                <a:solidFill>
                  <a:srgbClr val="0066FF"/>
                </a:solidFill>
              </a:rPr>
              <a:t>    </a:t>
            </a:r>
            <a:endParaRPr lang="ru-RU" sz="1400" i="1" dirty="0">
              <a:solidFill>
                <a:srgbClr val="0066FF"/>
              </a:solidFill>
            </a:endParaRPr>
          </a:p>
        </p:txBody>
      </p:sp>
      <p:sp>
        <p:nvSpPr>
          <p:cNvPr id="36868" name="AutoShape 9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AutoShape 11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AutoShape 13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6" name="Picture 2" descr="C:\Users\Server\Documents\2018 год\БЮДЖЕТ ДЛЯ ГРАЖДАН НА 2019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43" y="6572264"/>
            <a:ext cx="2208363" cy="1622829"/>
          </a:xfrm>
          <a:prstGeom prst="rect">
            <a:avLst/>
          </a:prstGeom>
          <a:noFill/>
        </p:spPr>
      </p:pic>
      <p:pic>
        <p:nvPicPr>
          <p:cNvPr id="1026" name="Picture 2" descr="C:\Users\Server\Documents\2019 год\БЮДЖЕТ для Граждан на 2020г\куль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2264" y="6564702"/>
            <a:ext cx="2070340" cy="1630393"/>
          </a:xfrm>
          <a:prstGeom prst="rect">
            <a:avLst/>
          </a:prstGeom>
          <a:noFill/>
        </p:spPr>
      </p:pic>
      <p:pic>
        <p:nvPicPr>
          <p:cNvPr id="1027" name="Picture 3" descr="C:\Users\Server\Documents\2019 год\БЮДЖЕТ для Граждан на 2020г\ку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67" y="1958196"/>
            <a:ext cx="2665563" cy="1751162"/>
          </a:xfrm>
          <a:prstGeom prst="rect">
            <a:avLst/>
          </a:prstGeom>
          <a:noFill/>
        </p:spPr>
      </p:pic>
      <p:pic>
        <p:nvPicPr>
          <p:cNvPr id="14" name="Picture 3" descr="C:\Users\Server\Documents\2018 год\БЮДЖЕТ ДЛЯ ГРАЖДАН НА 2019\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4362" y="6564702"/>
            <a:ext cx="2191110" cy="16303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solidFill>
            <a:srgbClr val="40F8E2"/>
          </a:solidFill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 поддержка  граждан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400" i="1" u="sng" dirty="0" smtClean="0">
                <a:solidFill>
                  <a:srgbClr val="00CC00"/>
                </a:solidFill>
              </a:rPr>
              <a:t>Ответственный исполнитель</a:t>
            </a:r>
            <a:r>
              <a:rPr lang="ru-RU" sz="1400" dirty="0" smtClean="0">
                <a:solidFill>
                  <a:srgbClr val="00CC00"/>
                </a:solidFill>
              </a:rPr>
              <a:t>: Управление социального обеспечения Администрации </a:t>
            </a:r>
            <a:r>
              <a:rPr lang="ru-RU" sz="1400" dirty="0" err="1" smtClean="0">
                <a:solidFill>
                  <a:srgbClr val="00CC00"/>
                </a:solidFill>
              </a:rPr>
              <a:t>Солнцевского</a:t>
            </a:r>
            <a:r>
              <a:rPr lang="ru-RU" sz="1400" dirty="0" smtClean="0">
                <a:solidFill>
                  <a:srgbClr val="00CC00"/>
                </a:solidFill>
              </a:rPr>
              <a:t>  района Курской области; Отдел опеки и попечительства Администрации </a:t>
            </a:r>
            <a:r>
              <a:rPr lang="ru-RU" sz="1400" dirty="0" err="1" smtClean="0">
                <a:solidFill>
                  <a:srgbClr val="00CC00"/>
                </a:solidFill>
              </a:rPr>
              <a:t>Солнцевского</a:t>
            </a:r>
            <a:r>
              <a:rPr lang="ru-RU" sz="1400" dirty="0" smtClean="0">
                <a:solidFill>
                  <a:srgbClr val="00CC00"/>
                </a:solidFill>
              </a:rPr>
              <a:t>  района; Отдел культуры Администрации </a:t>
            </a:r>
            <a:r>
              <a:rPr lang="ru-RU" sz="1400" dirty="0" err="1" smtClean="0">
                <a:solidFill>
                  <a:srgbClr val="00CC00"/>
                </a:solidFill>
              </a:rPr>
              <a:t>Солнцевского</a:t>
            </a:r>
            <a:r>
              <a:rPr lang="ru-RU" sz="1400" dirty="0" smtClean="0">
                <a:solidFill>
                  <a:srgbClr val="00CC00"/>
                </a:solidFill>
              </a:rPr>
              <a:t>  района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2021 год- 16 428,0тыс.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2022 год- 15 440,7тыс.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2023 год- 15 440,7тыс. рублей</a:t>
            </a:r>
          </a:p>
          <a:p>
            <a:pPr algn="ctr">
              <a:buFontTx/>
              <a:buNone/>
              <a:defRPr/>
            </a:pPr>
            <a:r>
              <a:rPr lang="ru-RU" sz="1600" b="1" i="1" dirty="0" smtClean="0">
                <a:solidFill>
                  <a:srgbClr val="00CC00"/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rgbClr val="00CC00"/>
                </a:solidFill>
              </a:rPr>
              <a:t>: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>
                <a:solidFill>
                  <a:srgbClr val="00CC00"/>
                </a:solidFill>
              </a:rPr>
              <a:t>Рост благосостояния граждан-                                                                            получателей мер социальной  поддержки;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>
                <a:solidFill>
                  <a:srgbClr val="00CC00"/>
                </a:solidFill>
              </a:rPr>
              <a:t>Улучшение демографической ситуации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>
                <a:solidFill>
                  <a:srgbClr val="00CC00"/>
                </a:solidFill>
              </a:rPr>
              <a:t>Повышение доступности социального                                                         обслуживания населения</a:t>
            </a:r>
          </a:p>
          <a:p>
            <a:pPr>
              <a:buFontTx/>
              <a:buChar char="-"/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C:\Users\Server\Documents\2020 год\Бюджет для граждан на 2021-23\соц п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298" y="6124353"/>
            <a:ext cx="5507665" cy="25199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rgbClr val="0F07B5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0F07B5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Управление образования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 </a:t>
            </a:r>
            <a:r>
              <a:rPr lang="ru-RU" sz="1600" dirty="0" err="1" smtClean="0">
                <a:solidFill>
                  <a:srgbClr val="0F07B5"/>
                </a:solidFill>
              </a:rPr>
              <a:t>Солнцевского</a:t>
            </a:r>
            <a:r>
              <a:rPr lang="ru-RU" sz="1600" dirty="0" smtClean="0">
                <a:solidFill>
                  <a:srgbClr val="0F07B5"/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2021 год- 250 871,9тыс.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2022 год- 211 670,7тыс.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2023 год- 210 977,0тыс. рублей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rgbClr val="0F07B5"/>
                </a:solidFill>
              </a:rPr>
              <a:t>Цели  муниципальной программы</a:t>
            </a:r>
            <a:r>
              <a:rPr lang="ru-RU" sz="1200" b="1" dirty="0" smtClean="0">
                <a:solidFill>
                  <a:srgbClr val="0F07B5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Внедрение механизмов формирования и реализации                                                                                 современных моделей дошкольного, общего                                                                                                           образования, обеспечивающих равные возможности                                                                                            для получения качественного образования в  соответствии                                                                                   с требованиями инновационного развития экономики,    современными потребностями общества и  каждого                                                                                         гражданина, развитие и внедрение современных                                                                                            моделей успешной социализации детей;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Обеспечение объективной информацией о качестве образования                                                                             для обоснованных управленческих решений;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Поддержка устойчивого развития системы образования, а также                                                                  повышения уровня информированности потребителей образовательных услуг</a:t>
            </a:r>
          </a:p>
          <a:p>
            <a:pPr>
              <a:buFontTx/>
              <a:buChar char="-"/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erver\Documents\2019 год\БЮДЖЕТ для Граждан на 2020г\д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09" y="2096219"/>
            <a:ext cx="2553417" cy="2165230"/>
          </a:xfrm>
          <a:prstGeom prst="rect">
            <a:avLst/>
          </a:prstGeom>
          <a:noFill/>
        </p:spPr>
      </p:pic>
      <p:pic>
        <p:nvPicPr>
          <p:cNvPr id="2051" name="Picture 3" descr="C:\Users\Server\Documents\2019 год\БЮДЖЕТ для Граждан на 2020г\дсадд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263" y="7185804"/>
            <a:ext cx="2096219" cy="1785667"/>
          </a:xfrm>
          <a:prstGeom prst="rect">
            <a:avLst/>
          </a:prstGeom>
          <a:noFill/>
        </p:spPr>
      </p:pic>
      <p:pic>
        <p:nvPicPr>
          <p:cNvPr id="2052" name="Picture 4" descr="C:\Users\Server\Documents\2019 год\БЮДЖЕТ для Граждан на 2020г\юн арм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023" y="7211683"/>
            <a:ext cx="2234241" cy="1768415"/>
          </a:xfrm>
          <a:prstGeom prst="rect">
            <a:avLst/>
          </a:prstGeom>
          <a:noFill/>
        </p:spPr>
      </p:pic>
      <p:pic>
        <p:nvPicPr>
          <p:cNvPr id="2053" name="Picture 5" descr="C:\Users\Server\Documents\2019 год\БЮДЖЕТ для Граждан на 2020г\прил для Бюджет для граждан 2020 г\обра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5176" y="7323828"/>
            <a:ext cx="1958198" cy="18201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1" y="313899"/>
            <a:ext cx="6612340" cy="81886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516198"/>
            <a:ext cx="6858000" cy="627797"/>
            <a:chOff x="0" y="6387152"/>
            <a:chExt cx="9144000" cy="470848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387152"/>
              <a:ext cx="9144000" cy="47084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Бюджет муниципального</a:t>
              </a:r>
              <a:r>
                <a:rPr kumimoji="0" lang="ru-RU" sz="1400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района «Солнцевский  район»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на 2021-2023</a:t>
              </a:r>
              <a:r>
                <a:rPr kumimoji="0" lang="ru-RU" sz="1400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годы</a:t>
              </a: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endPara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42900" y="1119116"/>
            <a:ext cx="6172200" cy="7049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на определенный период.</a:t>
            </a:r>
          </a:p>
          <a:p>
            <a:pPr>
              <a:buNone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476672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depositphotos_10666477-stock-photo-color-pu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4904" y="2339752"/>
            <a:ext cx="1950720" cy="1950720"/>
          </a:xfrm>
          <a:prstGeom prst="rect">
            <a:avLst/>
          </a:prstGeom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628800" y="2915816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4941168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9080" y="5977718"/>
            <a:ext cx="27089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6382"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defTabSz="936382"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из принципа обеспечения всех социальных обязательств и поддержки муниципальных образований области.</a:t>
            </a: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defRPr/>
            </a:pPr>
            <a:endParaRPr lang="ru-RU" sz="1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0070C0"/>
              </a:solidFill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19702609">
            <a:off x="4337603" y="3045408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3212976" y="31318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БЮДЖЕТ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656" y="3671248"/>
            <a:ext cx="3816424" cy="490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равны доходам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на прибыль, налоги на имущество и др.).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за пользование имуществом государства, средства самообложения граждан.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ПОСТУПЛЕНИЯ – средства,  поступающие из других бюджетов бюджетной системы РФ, а также безвозмездные перечисления от физических и юридических лиц. </a:t>
            </a:r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1088" y="4139952"/>
            <a:ext cx="2194560" cy="16459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системы, обеспечение перевозки пассажиров и безопасности дорожного движения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076451"/>
            <a:ext cx="6172200" cy="6034616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5">
                    <a:lumMod val="50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</a:rPr>
              <a:t>Солнцевского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2021 год- 11 906,3 тыс.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2022 год- 10 785,2 тыс.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2023 год- 10 964,0тыс. рублей</a:t>
            </a:r>
          </a:p>
          <a:p>
            <a:pPr algn="just">
              <a:buFontTx/>
              <a:buNone/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/>
              <a:t>Обеспечение благоприятных   условий для  развития экономики и социальной сферы за счет формирования сети автомобильных дорог муниципального значения, отвечающей потребности в перевозках автомобильным транспортом</a:t>
            </a:r>
          </a:p>
          <a:p>
            <a:pPr>
              <a:buFontTx/>
              <a:buChar char="-"/>
              <a:defRPr/>
            </a:pPr>
            <a:r>
              <a:rPr lang="ru-RU" sz="1200" dirty="0" smtClean="0"/>
              <a:t>Повышение доступности и качества услуг транспортного комплекса для населения</a:t>
            </a:r>
          </a:p>
          <a:p>
            <a:pPr>
              <a:buFontTx/>
              <a:buChar char="-"/>
              <a:defRPr/>
            </a:pPr>
            <a:r>
              <a:rPr lang="ru-RU" sz="1200" dirty="0" smtClean="0"/>
              <a:t>Уменьшение количества погибших в </a:t>
            </a:r>
            <a:r>
              <a:rPr lang="ru-RU" sz="1200" dirty="0" err="1" smtClean="0"/>
              <a:t>дорожно</a:t>
            </a:r>
            <a:r>
              <a:rPr lang="ru-RU" sz="1200" dirty="0" smtClean="0"/>
              <a:t>- транспортных происшествиях</a:t>
            </a:r>
            <a:endParaRPr lang="ru-RU" sz="1200" dirty="0"/>
          </a:p>
        </p:txBody>
      </p:sp>
      <p:pic>
        <p:nvPicPr>
          <p:cNvPr id="6" name="Picture 3" descr="E:\Foto\Презентации\отчет главы 2017\фото к отчёту главы\20170202_084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27" y="6245525"/>
            <a:ext cx="2704537" cy="18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rgbClr val="7030A0"/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год- 5633,2тыс.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год- 416,4тыс.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год- 0тыс.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Формирование  и создание максимально                                                 благоприятных, комфортных и безопасных условий для проживания жителей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района Курской области.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Предоставление государственной поддержки в решение жилищной проблемы молодым семьям, признанным в установленном порядке, нуждающимся в улучшении жилищных условий.</a:t>
            </a:r>
            <a:endParaRPr lang="ru-RU" sz="1600" i="1" dirty="0">
              <a:solidFill>
                <a:srgbClr val="7030A0"/>
              </a:solidFill>
            </a:endParaRPr>
          </a:p>
        </p:txBody>
      </p:sp>
      <p:pic>
        <p:nvPicPr>
          <p:cNvPr id="40964" name="Picture 2" descr="E:\Foto\Презентации\отчет главы 2017\жилье\Кочергина Марина Анатольевна\д.Халино Ивановский сель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526" y="6467295"/>
            <a:ext cx="3588588" cy="25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solidFill>
            <a:srgbClr val="FFFF00"/>
          </a:solidFill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rgbClr val="9933FF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9933FF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9933FF"/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9933FF"/>
                </a:solidFill>
              </a:rPr>
              <a:t> </a:t>
            </a:r>
            <a:r>
              <a:rPr lang="ru-RU" sz="1600" dirty="0" err="1" smtClean="0">
                <a:solidFill>
                  <a:srgbClr val="9933FF"/>
                </a:solidFill>
              </a:rPr>
              <a:t>Солнцевского</a:t>
            </a:r>
            <a:r>
              <a:rPr lang="ru-RU" sz="1600" dirty="0" smtClean="0">
                <a:solidFill>
                  <a:srgbClr val="9933FF"/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2021 год- 14 830,4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2022 год- 12 108,2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2023 год- 11 292,0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rgbClr val="9933FF"/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rgbClr val="9933FF"/>
                </a:solidFill>
              </a:rPr>
              <a:t>Цели 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 повышение эффективности реализации                                                                    молодежной политики;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создание условий, обеспечивающих повышение                                                    мотивации жителей </a:t>
            </a:r>
            <a:r>
              <a:rPr lang="ru-RU" sz="1400" b="1" i="1" dirty="0" err="1" smtClean="0">
                <a:solidFill>
                  <a:srgbClr val="9933FF"/>
                </a:solidFill>
              </a:rPr>
              <a:t>Солнцевского</a:t>
            </a:r>
            <a:r>
              <a:rPr lang="ru-RU" sz="1400" b="1" i="1" dirty="0" smtClean="0">
                <a:solidFill>
                  <a:srgbClr val="9933FF"/>
                </a:solidFill>
              </a:rPr>
              <a:t>  района                                                                         Курской области к регулярным занятиям                                                                      физической  культурой и  спортом и ведению                                                                    здорового образа жизни;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развитие системы оздоровления и отдыха                                                                             детей в </a:t>
            </a:r>
            <a:r>
              <a:rPr lang="ru-RU" sz="1400" b="1" i="1" dirty="0" err="1" smtClean="0">
                <a:solidFill>
                  <a:srgbClr val="9933FF"/>
                </a:solidFill>
              </a:rPr>
              <a:t>Солнцевском</a:t>
            </a:r>
            <a:r>
              <a:rPr lang="ru-RU" sz="1400" b="1" i="1" dirty="0" smtClean="0">
                <a:solidFill>
                  <a:srgbClr val="9933FF"/>
                </a:solidFill>
              </a:rPr>
              <a:t> районе Курской области.</a:t>
            </a:r>
            <a:endParaRPr lang="ru-RU" sz="1400" b="1" i="1" dirty="0">
              <a:solidFill>
                <a:srgbClr val="9933FF"/>
              </a:solidFill>
            </a:endParaRPr>
          </a:p>
        </p:txBody>
      </p:sp>
      <p:pic>
        <p:nvPicPr>
          <p:cNvPr id="2050" name="Picture 2" descr="C:\Users\Server\Documents\2018 год\БЮДЖЕТ ДЛЯ ГРАЖДАН НА 2019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69" y="2095483"/>
            <a:ext cx="2415396" cy="2114208"/>
          </a:xfrm>
          <a:prstGeom prst="rect">
            <a:avLst/>
          </a:prstGeom>
          <a:noFill/>
        </p:spPr>
      </p:pic>
      <p:pic>
        <p:nvPicPr>
          <p:cNvPr id="19457" name="Picture 1" descr="C:\Users\Server\Documents\2019 год\БЮДЖЕТ для Граждан на 2020г\физ-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08" y="7030528"/>
            <a:ext cx="2846717" cy="1871932"/>
          </a:xfrm>
          <a:prstGeom prst="rect">
            <a:avLst/>
          </a:prstGeom>
          <a:noFill/>
        </p:spPr>
      </p:pic>
      <p:pic>
        <p:nvPicPr>
          <p:cNvPr id="2" name="Picture 2" descr="C:\Users\Server\Documents\2020 год\Бюджет для граждан на 2021-23\сп пло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6985591"/>
            <a:ext cx="3391786" cy="19457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муниципального управления и повышения эффективности деятельности  Администрации Солнцевского района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CCCC"/>
          </a:solidFill>
        </p:spPr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Администрация </a:t>
            </a:r>
            <a:r>
              <a:rPr lang="ru-RU" sz="1600" b="1" i="1" dirty="0" err="1" smtClean="0"/>
              <a:t>Солнцевского</a:t>
            </a:r>
            <a:r>
              <a:rPr lang="ru-RU" sz="1600" b="1" i="1" dirty="0" smtClean="0"/>
              <a:t>  района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Курской области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год- 12 567,7тыс.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год- 12 012,7тыс.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год- 12 012,7тыс. рублей</a:t>
            </a:r>
          </a:p>
          <a:p>
            <a:pPr algn="just">
              <a:buFontTx/>
              <a:buNone/>
              <a:defRPr/>
            </a:pPr>
            <a:r>
              <a:rPr lang="ru-RU" sz="1200" b="1" i="1" dirty="0" smtClean="0"/>
              <a:t>                             Цели  муниципальной программы</a:t>
            </a:r>
            <a:r>
              <a:rPr lang="ru-RU" sz="1200" b="1" dirty="0" smtClean="0"/>
              <a:t>: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Решение вопросов местного значения и повышение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эффективности деятельности местной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Совершенствование системы управления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муниципальной службой;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Формирование высококвалифицированного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кадрового состава, обеспечивающего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эффективность муниципального  управления;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Развитие организованного, информационного и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финансового  обеспечения муниципальной службы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в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Курской области</a:t>
            </a:r>
          </a:p>
        </p:txBody>
      </p:sp>
      <p:pic>
        <p:nvPicPr>
          <p:cNvPr id="3074" name="Picture 2" descr="C:\Users\Server\Documents\2018 год\БЮДЖЕТ ДЛЯ ГРАЖДАН НА 2019\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90" y="5238755"/>
            <a:ext cx="2648536" cy="2369743"/>
          </a:xfrm>
          <a:prstGeom prst="rect">
            <a:avLst/>
          </a:prstGeom>
          <a:noFill/>
        </p:spPr>
      </p:pic>
      <p:pic>
        <p:nvPicPr>
          <p:cNvPr id="6" name="Picture 2" descr="C:\Users\Server\Documents\2019 год\БЮДЖЕТ для Граждан на 2020г\мун слу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493" y="2449901"/>
            <a:ext cx="2428892" cy="180292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«Сохранение и развитие архивного дела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Архивный отдел 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 399,6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 401,4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 401,4 тыс. рублей</a:t>
            </a: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- сохранение архивных документов, хранящихся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в  архивном отделе Администрации </a:t>
            </a:r>
            <a:r>
              <a:rPr lang="ru-RU" sz="12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района Курской области, как культурного и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исторического наследия  района;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-внедрение информационных продуктов и технологий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в архивную отрасль с  целью повышения  качества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предоставляемых услуг, а также удовлетворения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информационных потребностей граждан в условиях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информационного  общества;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-организация и проведение информационных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мероприятий с  использованием архивным документов.</a:t>
            </a:r>
            <a:endParaRPr lang="ru-RU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4036" name="Picture 4" descr="L:\DCIM\100CANON\IMG_6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2059519"/>
            <a:ext cx="2295255" cy="201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L:\DCIM\100CANON\IMG_6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6829" y="7090913"/>
            <a:ext cx="2819053" cy="18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правонарушений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год- 389,6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год- 389,6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год- 389,6 тыс. рублей</a:t>
            </a:r>
          </a:p>
          <a:p>
            <a:pPr algn="just"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создание организационных и социальных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условий для дальнейшего укрепления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законности и правопорядка, обеспечения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безопасности граждан на территории </a:t>
            </a:r>
          </a:p>
          <a:p>
            <a:pPr>
              <a:buFontTx/>
              <a:buNone/>
              <a:defRPr/>
            </a:pPr>
            <a:r>
              <a:rPr lang="ru-RU" sz="1600" dirty="0" err="1" smtClean="0"/>
              <a:t>Солнцевского</a:t>
            </a:r>
            <a:r>
              <a:rPr lang="ru-RU" sz="1600" dirty="0" smtClean="0"/>
              <a:t>  района Курской области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2021 год- 140,0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2022 год- 140,0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2023 год- 140,0 тыс. рублей</a:t>
            </a:r>
          </a:p>
          <a:p>
            <a:pPr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400" b="1" dirty="0" smtClean="0"/>
              <a:t>Обеспечение эффективного повседневного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функционирования системы ГО,  защиты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населения и территорий от ЧС, безопасности                                                                     людей на водных объектах</a:t>
            </a:r>
          </a:p>
        </p:txBody>
      </p:sp>
      <p:pic>
        <p:nvPicPr>
          <p:cNvPr id="47108" name="Picture 4" descr="I:\CIMG3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371" y="5969479"/>
            <a:ext cx="2610008" cy="24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Server\Documents\2018 год\БЮДЖЕТ ДЛЯ ГРАЖДАН НА 2019\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678" y="5958708"/>
            <a:ext cx="2927526" cy="247651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управления финансами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i="1" u="sng" dirty="0" smtClean="0">
                <a:solidFill>
                  <a:srgbClr val="0F07B5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0F07B5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Управление финансов  Администрации</a:t>
            </a:r>
          </a:p>
          <a:p>
            <a:pPr algn="ct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 </a:t>
            </a:r>
            <a:r>
              <a:rPr lang="ru-RU" sz="1600" dirty="0" err="1" smtClean="0">
                <a:solidFill>
                  <a:srgbClr val="0F07B5"/>
                </a:solidFill>
              </a:rPr>
              <a:t>Солнцевского</a:t>
            </a:r>
            <a:r>
              <a:rPr lang="ru-RU" sz="1600" dirty="0" smtClean="0">
                <a:solidFill>
                  <a:srgbClr val="0F07B5"/>
                </a:solidFill>
              </a:rPr>
              <a:t>  района Курской области; 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2021 год – 10 412,3тыс.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2022 год – 10 245,2тыс.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2023 год – 9 613,7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rgbClr val="0F07B5"/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rgbClr val="0F07B5"/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/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исполнен расходных обязательств муниципального  района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район» Курской области на основе долгосрочной сбалансированности и устойчивости бюджетной  системы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района, оптимальной налоговой и долговой нагрузки и повышения  эффективности использования бюджетных средств;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Содействие муниципальным образованиям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района в решении вопросов местного значения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erver\Documents\2019 год\БЮДЖЕТ для Граждан на 2020г\ф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423" y="6618826"/>
            <a:ext cx="3168728" cy="2024841"/>
          </a:xfrm>
          <a:prstGeom prst="rect">
            <a:avLst/>
          </a:prstGeom>
          <a:noFill/>
        </p:spPr>
      </p:pic>
      <p:pic>
        <p:nvPicPr>
          <p:cNvPr id="4099" name="Picture 3" descr="C:\Users\Server\Documents\2019 год\БЮДЖЕТ для Граждан на 2020г\фин  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287" y="6650965"/>
            <a:ext cx="2829464" cy="20013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малого и среднего предпринимательства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инвестиционной политики, экономики, архитектуры, строительства, имущественных и земельных правоотношений Администрации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год- 5,0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год- 5,0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год- 5,0 тыс. рублей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447" y="3788994"/>
            <a:ext cx="2567646" cy="210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67" y="6418053"/>
            <a:ext cx="2192849" cy="22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erver\Documents\2018 год\БЮДЖЕТ ДЛЯ ГРАЖДАН НА 2019\009 м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8457" y="6349041"/>
            <a:ext cx="2588235" cy="23187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ЗАГС Администрации  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год- 1 331,3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год- 1336,0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год- 1391,3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Обеспечение государственной регистрации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актов гражданского  состояния на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территории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области в соответствии с законодательством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Российской Федерации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Повышение качества предоставления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государственных услуг государственной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регистрации актов гражданского  состояния,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в том числе в электронном виде.</a:t>
            </a:r>
          </a:p>
          <a:p>
            <a:pPr algn="just">
              <a:buFontTx/>
              <a:buNone/>
              <a:defRPr/>
            </a:pPr>
            <a:endParaRPr lang="ru-RU" sz="1600" i="1" dirty="0" smtClean="0"/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909" y="6055742"/>
            <a:ext cx="3011091" cy="2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66FF"/>
                </a:solidFill>
              </a:rPr>
              <a:t>Основные показатели социально-экономического развития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</a:rPr>
              <a:t>Солнцевского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> района Курской области</a:t>
            </a:r>
          </a:p>
        </p:txBody>
      </p:sp>
      <p:graphicFrame>
        <p:nvGraphicFramePr>
          <p:cNvPr id="138064" name="Group 848"/>
          <p:cNvGraphicFramePr>
            <a:graphicFrameLocks noGrp="1"/>
          </p:cNvGraphicFramePr>
          <p:nvPr>
            <p:ph idx="1"/>
          </p:nvPr>
        </p:nvGraphicFramePr>
        <p:xfrm>
          <a:off x="160736" y="285751"/>
          <a:ext cx="6581890" cy="8382025"/>
        </p:xfrm>
        <a:graphic>
          <a:graphicData uri="http://schemas.openxmlformats.org/drawingml/2006/table">
            <a:tbl>
              <a:tblPr/>
              <a:tblGrid>
                <a:gridCol w="3155670"/>
                <a:gridCol w="668740"/>
                <a:gridCol w="756601"/>
                <a:gridCol w="684519"/>
                <a:gridCol w="409472"/>
                <a:gridCol w="275048"/>
                <a:gridCol w="192409"/>
                <a:gridCol w="439431"/>
              </a:tblGrid>
              <a:tr h="801649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729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2019г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2020г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вариант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03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отгруженных товаров собственного производства,                     выполненных работ и  услуг в действующих ценах каждого  года (т.р.)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103 430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107 512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112 706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119 422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126 542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реализации  сельскохозяйственной продукции собственного производства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1 623,6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1 431,7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1 566,3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 инвестиций в основной капитал , в действующих ценах каждого  года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312,7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280,2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299,2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оплаты труда (без  занятых индивидуальной трудовой  деятельностью)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823,6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896,0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932,5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967,7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1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заработная плата  одного работающего, руб.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26 439,2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27 781,3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28 939,9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0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120,9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0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256,9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занятых в экономике (без  фермеров и занятых индивидуальной трудовой  деятельностью) чел.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2580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2580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2580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платных услуг населению в  действующих ценах каждого года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9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розничной торговли в  действующих ценах каждого года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250,7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264,1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8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общественного  питания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«Содействие занятости  населения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1600" b="1" dirty="0" smtClean="0"/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2021 год- 320,8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2022 год- 320,8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2023 год- 320,8 тыс. рублей</a:t>
            </a:r>
          </a:p>
          <a:p>
            <a:pPr algn="ctr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Создание условий развития эффективности рынка  труда;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Обеспечение  государственных гарантий по содействию реализации прав граждан на полную, продуктивную и свободную избранную занятость;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Улучшение условий и охраны труда, снижения профессиональных  рисков организации  </a:t>
            </a:r>
            <a:r>
              <a:rPr lang="ru-RU" sz="1600" i="1" dirty="0" err="1" smtClean="0"/>
              <a:t>Солнцевского</a:t>
            </a:r>
            <a:r>
              <a:rPr lang="ru-RU" sz="1600" i="1" dirty="0" smtClean="0"/>
              <a:t>  района Курской области.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информационного общества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Адмнистрация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год- 126,0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год- 126,0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год- 126,0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Повышение эффективности  функционирования экономики, муниципального управления и местного самоуправления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области за счет внедрения и массового распространения информационных и коммуникационных технологий;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Развитие единого информационного пространства органов управления Солнцевского 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Обеспечение прав граждан на  свободный поиск, получение, передачу и распространение информации, увеличение эффективности оказания муниципальных услуг</a:t>
            </a:r>
          </a:p>
          <a:p>
            <a:pPr algn="just">
              <a:buFontTx/>
              <a:buChar char="-"/>
              <a:defRPr/>
            </a:pPr>
            <a:endParaRPr lang="ru-RU" sz="1600" i="1" dirty="0" smtClean="0"/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5457" y="2682815"/>
            <a:ext cx="2932780" cy="158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наркомании и медико-социальная реабилитация больных наркоманией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268528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Администрация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 8,0тыс.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 8,0тыс.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 8,0тыс. рублей</a:t>
            </a:r>
          </a:p>
          <a:p>
            <a:pPr>
              <a:buFontTx/>
              <a:buNone/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. Снижение уровня немедицинского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потребления населением  </a:t>
            </a:r>
          </a:p>
          <a:p>
            <a:pPr>
              <a:buFontTx/>
              <a:buNone/>
              <a:defRPr/>
            </a:pP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психоактивных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веществ и создание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системы медико-социальной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реабилитации больных наркоманией 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Солнцевском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 районе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Server\Documents\2018 год\БЮДЖЕТ ДЛЯ ГРАЖДАН НА 2019\100  н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29" y="2122099"/>
            <a:ext cx="2688787" cy="20703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968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 smtClean="0"/>
              <a:t>Муниципальный долг муниципального района «Солнцевский  район»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1. Объем муниципального долга муниципального района «Солнцевский  район» Курской области при осуществлении муниципальных заимствований не должен превышать следующие значения : в  2021 году  - 42 382 238 рублей, в  2022 году - 42 416 428 рублей, в 2023 году - 43 137 532 рубля. </a:t>
            </a:r>
          </a:p>
          <a:p>
            <a:r>
              <a:rPr lang="ru-RU" dirty="0" smtClean="0"/>
              <a:t>2. Установить верхний предел муниципального внутреннего долга муниципального района «Солнцевский  район» Курской области на 1 января 2022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r>
              <a:rPr lang="ru-RU" dirty="0" smtClean="0"/>
              <a:t>3. Установить верхний предел муниципального внутреннего долга муниципального района «Солнцевский  район» Курской области на 1 января 2023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r>
              <a:rPr lang="ru-RU" dirty="0" smtClean="0"/>
              <a:t>4. Установить верхний предел муниципального внутреннего долга муниципального района «Солнцевский  район» Курской области на 1 января 2024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r>
              <a:rPr lang="ru-RU" dirty="0" smtClean="0"/>
              <a:t>5. Утвердить Программу муниципальных  внутренних  заимствований муниципального района «Солнцевский  район» Курской области на 2021 год согласно приложению №  13 к настоящему решению и Программу муниципальных  внутренних  заимствований муниципального района «Солнцевский  район» Курской области на плановый период 2022 и 2023 годов согласно приложению № 14 к настоящему решению.</a:t>
            </a:r>
          </a:p>
          <a:p>
            <a:r>
              <a:rPr lang="ru-RU" dirty="0" smtClean="0"/>
              <a:t>6. Утвердить Программу муниципальных гарантий муниципального района «Солнцевский  район» Курской области на 2021 год согласно приложению № 15 к настоящему решению и Программу муниципальных гарантий муниципального района «Солнцевский  район» Курской области на плановый период 2022 и 2023 годов согласно приложению № 16 к настоящему решению.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84" y="323528"/>
            <a:ext cx="6504316" cy="11608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Оказание финансовой помощи </a:t>
            </a:r>
            <a:b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местным бюджетам в 2021 году </a:t>
            </a:r>
            <a:b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и в плановом периоде 2022 и 2023 годов </a:t>
            </a:r>
            <a:endParaRPr lang="ru-RU" sz="1800" b="1" dirty="0">
              <a:solidFill>
                <a:srgbClr val="B30D8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97629" y="1495906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98592" y="5158597"/>
          <a:ext cx="6077470" cy="295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7980" y="1658587"/>
          <a:ext cx="5991831" cy="30063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96733"/>
                <a:gridCol w="1198366"/>
                <a:gridCol w="1198366"/>
                <a:gridCol w="11983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Финансовая помощь местным бюджетам – всего,</a:t>
                      </a:r>
                    </a:p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246 591,7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202 601,9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201 950,5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65,6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62,8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63,1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05064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  <a:p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15 323,4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1 081,4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1 192,0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11 684,9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177 941,5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201 520,5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200 758,5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41 641,9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44" y="323528"/>
            <a:ext cx="6288656" cy="116088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«Народный бюджет»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Курской области 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86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422c473adac03a8fc3715adad82b0e7.jpg"/>
          <p:cNvPicPr>
            <a:picLocks noChangeAspect="1"/>
          </p:cNvPicPr>
          <p:nvPr/>
        </p:nvPicPr>
        <p:blipFill>
          <a:blip r:embed="rId2" cstate="print"/>
          <a:srcRect r="6905"/>
          <a:stretch>
            <a:fillRect/>
          </a:stretch>
        </p:blipFill>
        <p:spPr>
          <a:xfrm>
            <a:off x="4455958" y="1623835"/>
            <a:ext cx="2082493" cy="1202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6728" y="1583140"/>
            <a:ext cx="3916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"Народный бюджет"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Курской области (далее - проект) направлен на определение и реализацию социально значимых проектов на территориях муниципальных образований Курской области с привлечением граждан и организаций к деятельности органов местного самоуправления по решению проблем местного значения.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728" y="2688610"/>
            <a:ext cx="618243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Целью проекта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является развитие потенциала органов местного самоуправления Курской области, активное участие населения муниципальных образований Курской области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программ, а также в последующем содержании и обеспечении сохранности объектов; повышение эффективности бюджетных расходов за счет вовлечения населения в процессы принятия решений на местном уровне и усиления общественного контроля за действиями органов местного самоуправления.</a:t>
            </a:r>
          </a:p>
          <a:p>
            <a:pPr indent="450850"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0850" algn="just"/>
            <a:r>
              <a:rPr lang="ru-RU" sz="1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Для достижения целей в рамках проекта </a:t>
            </a:r>
            <a:r>
              <a:rPr lang="ru-RU" sz="1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решаются задачи </a:t>
            </a:r>
            <a:r>
              <a:rPr lang="ru-RU" sz="1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по сохранению и развитию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объектов жилищно-коммунальной инфраструктуры муниципальной собственности (объектов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электро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-, тепло-,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газо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и водоснабжения, объектов водоотведения);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автомобильных дорог местного значения, искусственных дорожных сооружений, тротуаров, придомовых территорий, находящихся в муниципальной собственности;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территорий населенных пунктов, площадей, парков, мест массового отдыха;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детских игровых площадок;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объектов спорта и спортивных площадок;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муниципальных учреждений культуры;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муниципальных образовательных организаций;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мест погребения.</a:t>
            </a:r>
          </a:p>
          <a:p>
            <a:pPr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46088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 решаются через реализацию отобранных на конкурсной основе проектов (программ) муниципальных образований Курской области, инициированных населением.</a:t>
            </a:r>
          </a:p>
          <a:p>
            <a:pPr indent="446088"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Участниками реализации проекта являются органы местного самоуправления Курской области, население муниципальных образований Курской области, юридические  лица, индивидуальные предприниматели, а также отраслевые органы исполнительной власти Курской области.</a:t>
            </a:r>
          </a:p>
          <a:p>
            <a:pPr lvl="0" indent="450850" algn="just" eaLnBrk="0" hangingPunct="0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Уровень софинансирования за счет средств областного бюджета расходного обязательства муниципального образования Курской области  на реализацию проектов победителей  с 2019 года устанавливается в размере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60 %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за счет средств местного бюджета, добровольных пожертвований юридических лиц и индивидуальных предпринимателей - в размере не более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35 %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за счет средств пожертвований населения - в размере не менее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indent="450850" algn="just" eaLnBrk="0" hangingPunct="0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Внедрение  механизма инициативного бюджетирования позволит самим гражданам решать, что важно, а что второстепенно.  В рамках проекта жители той или иной территории будут принимать решение, какой проект  конкретному населенному  пункту более важен.</a:t>
            </a:r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459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«Народный бюджет» в муниципальном районе «Солнцевский  район» на 2021год</a:t>
            </a:r>
            <a:endParaRPr lang="ru-RU" sz="1600" dirty="0">
              <a:solidFill>
                <a:srgbClr val="66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8345" y="1573617"/>
          <a:ext cx="6206757" cy="737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997"/>
                <a:gridCol w="1234440"/>
                <a:gridCol w="1234440"/>
                <a:gridCol w="1234440"/>
                <a:gridCol w="1234440"/>
              </a:tblGrid>
              <a:tr h="5422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Обл.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б-т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Местный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б-т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Средства населения 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</a:tr>
              <a:tr h="66985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(замена) оконных блоков МКОУ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«</a:t>
                      </a:r>
                      <a:r>
                        <a:rPr lang="ru-RU" sz="800" b="0" i="0" u="none" strike="noStrike" baseline="0" dirty="0" err="1" smtClean="0">
                          <a:latin typeface="Times New Roman"/>
                        </a:rPr>
                        <a:t>Сеймицкая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СОШ»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507,8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296,3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42,3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846,4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35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(замена) оконных блоков МКОУ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«</a:t>
                      </a:r>
                      <a:r>
                        <a:rPr lang="ru-RU" sz="800" b="0" i="0" u="none" strike="noStrike" baseline="0" dirty="0" err="1" smtClean="0">
                          <a:latin typeface="Times New Roman"/>
                        </a:rPr>
                        <a:t>Дежевская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СОШ» Солнцевского  района</a:t>
                      </a:r>
                      <a:endParaRPr lang="ru-RU" sz="800" b="0" i="0" u="none" strike="noStrike" dirty="0" smtClean="0">
                        <a:latin typeface="Times New Roman"/>
                      </a:endParaRPr>
                    </a:p>
                    <a:p>
                      <a:pPr algn="l" fontAlgn="b"/>
                      <a:endParaRPr lang="ru-RU" sz="800" b="0" i="0" u="none" strike="noStrike" dirty="0" smtClean="0">
                        <a:latin typeface="Times New Roman"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1 372,8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800,7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114,4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2287,9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66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кровли МКОУ « </a:t>
                      </a:r>
                      <a:r>
                        <a:rPr lang="ru-RU" sz="800" b="0" i="0" u="none" strike="noStrike" dirty="0" err="1" smtClean="0">
                          <a:latin typeface="Times New Roman"/>
                        </a:rPr>
                        <a:t>Максимовская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ООШ»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1 523,7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888,8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2539,5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05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кровли МКОУ « </a:t>
                      </a:r>
                      <a:r>
                        <a:rPr lang="ru-RU" sz="800" b="0" i="0" u="none" strike="noStrike" dirty="0" err="1" smtClean="0">
                          <a:latin typeface="Times New Roman"/>
                        </a:rPr>
                        <a:t>Старолещинская</a:t>
                      </a:r>
                      <a:r>
                        <a:rPr lang="ru-RU" sz="8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СОШ» Солнцевского  района</a:t>
                      </a:r>
                      <a:endParaRPr lang="ru-RU" sz="800" b="0" i="0" u="none" strike="noStrike" dirty="0" smtClean="0">
                        <a:latin typeface="Times New Roman"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1 652,8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964,2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137,7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2754,7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1904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Газораспределительные сети по ул. Полевая с. </a:t>
                      </a:r>
                      <a:r>
                        <a:rPr lang="ru-RU" sz="800" b="0" i="0" u="none" strike="noStrike" dirty="0" err="1" smtClean="0">
                          <a:latin typeface="Times New Roman"/>
                        </a:rPr>
                        <a:t>Максимово</a:t>
                      </a:r>
                      <a:r>
                        <a:rPr lang="ru-RU" sz="800" b="0" i="0" u="none" strike="noStrike" dirty="0" smtClean="0">
                          <a:latin typeface="Times New Roman"/>
                        </a:rPr>
                        <a:t>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191,1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111,5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15,9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318,5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2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водозаборного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узла в д. </a:t>
                      </a:r>
                      <a:r>
                        <a:rPr lang="ru-RU" sz="800" b="0" i="0" u="none" strike="noStrike" baseline="0" dirty="0" err="1" smtClean="0">
                          <a:latin typeface="Times New Roman"/>
                        </a:rPr>
                        <a:t>Клевцовка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1 122,3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654,6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93,5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1870,4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54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водонапорных башен в с. </a:t>
                      </a:r>
                      <a:r>
                        <a:rPr lang="ru-RU" sz="800" b="0" i="0" u="none" strike="noStrike" dirty="0" err="1" smtClean="0">
                          <a:latin typeface="Times New Roman"/>
                        </a:rPr>
                        <a:t>Чермошное</a:t>
                      </a:r>
                      <a:r>
                        <a:rPr lang="ru-RU" sz="800" b="0" i="0" u="none" strike="noStrike" dirty="0" smtClean="0">
                          <a:latin typeface="Times New Roman"/>
                        </a:rPr>
                        <a:t>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1 551,1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904,8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129,3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2585,2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79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Ремонт автомобильной дороги общего пользования местного значения по ул. Молодежная д.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Большая </a:t>
                      </a:r>
                      <a:r>
                        <a:rPr lang="ru-RU" sz="800" b="0" i="0" u="none" strike="noStrike" baseline="0" dirty="0" err="1" smtClean="0">
                          <a:latin typeface="Times New Roman"/>
                        </a:rPr>
                        <a:t>Козьмодемьяновка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Солнцевского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698,0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407,1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58,2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1163,3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9781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Ремонт автомобильной дороги общего пользования местного значения по ул. Училищная с. Старый Лещин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565,9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330,0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47,2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943,1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82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latin typeface="Times New Roman"/>
                        </a:rPr>
                        <a:t>Итого по народному бюджету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9182,5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5358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765,5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15309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mmitinternet.com.au/wp-content/uploads/communi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419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596" y="2747797"/>
            <a:ext cx="4744529" cy="2902505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nauka.info/images/files/144879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475" y="4475990"/>
            <a:ext cx="1096737" cy="1632181"/>
          </a:xfrm>
          <a:prstGeom prst="rect">
            <a:avLst/>
          </a:prstGeom>
          <a:noFill/>
        </p:spPr>
      </p:pic>
      <p:pic>
        <p:nvPicPr>
          <p:cNvPr id="14348" name="Picture 12" descr="http://aleksbelolipetsckiy.ru/wp-content/uploads/2013/10/43527862_Subscription_XL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514" y="155509"/>
            <a:ext cx="1406615" cy="2016224"/>
          </a:xfrm>
          <a:prstGeom prst="rect">
            <a:avLst/>
          </a:prstGeom>
          <a:noFill/>
        </p:spPr>
      </p:pic>
      <p:pic>
        <p:nvPicPr>
          <p:cNvPr id="14350" name="Picture 14" descr="http://vprofsouze.ru/wp-content/uploads/2017/04/Rim7-D_v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149" y="0"/>
            <a:ext cx="1395847" cy="25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okartinkah.ru/img/kartinki-dlya-prezentaciy-chelovechki-2371/kartinki-dlya-prezentaciy-chelovechki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347531"/>
            <a:ext cx="1296144" cy="2052736"/>
          </a:xfrm>
          <a:prstGeom prst="rect">
            <a:avLst/>
          </a:prstGeom>
          <a:noFill/>
        </p:spPr>
      </p:pic>
      <p:pic>
        <p:nvPicPr>
          <p:cNvPr id="14340" name="Picture 4" descr="https://poeziya-kamnya.ru/assets/content/images/17824_live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4341" y="251520"/>
            <a:ext cx="1545402" cy="124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www.infonetline.com/carousel/img/polez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3068" y="2363755"/>
            <a:ext cx="1200888" cy="1920213"/>
          </a:xfrm>
          <a:prstGeom prst="rect">
            <a:avLst/>
          </a:prstGeom>
          <a:noFill/>
        </p:spPr>
      </p:pic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70843" y="7548331"/>
            <a:ext cx="398814" cy="76808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1236" y="381000"/>
            <a:ext cx="6163865" cy="266698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подготовлена управлением  финансов администрации </a:t>
            </a:r>
            <a:r>
              <a:rPr lang="ru-RU" sz="2800" i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Солнцевского</a:t>
            </a: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района </a:t>
            </a:r>
            <a:b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2622430"/>
            <a:ext cx="6172200" cy="575957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Начальник Управления 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Лаврухина  Светлана Николаевна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 работы: понедельник-пятница с 9-00 до 18-00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перерыв с 13-00 до 14-00,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выходные дни – суббота, воскресенье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306120, п.Солнцево </a:t>
            </a:r>
            <a:r>
              <a:rPr lang="ru-RU" sz="2000" dirty="0" err="1" smtClean="0">
                <a:latin typeface="Times New Roman" pitchFamily="18" charset="0"/>
              </a:rPr>
              <a:t>Солнцевский</a:t>
            </a:r>
            <a:r>
              <a:rPr lang="ru-RU" sz="2000" dirty="0" smtClean="0">
                <a:latin typeface="Times New Roman" pitchFamily="18" charset="0"/>
              </a:rPr>
              <a:t> район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Управление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тел.: (4712) 54 2-22-84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факс: (4712)54 2-24-43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Электронная почта: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uprfinsolncevo</a:t>
            </a:r>
            <a:r>
              <a:rPr lang="ru-RU" sz="2000" dirty="0" smtClean="0">
                <a:latin typeface="Times New Roman" pitchFamily="18" charset="0"/>
              </a:rPr>
              <a:t>_</a:t>
            </a:r>
            <a:r>
              <a:rPr lang="en-US" sz="2000" dirty="0" smtClean="0">
                <a:latin typeface="Times New Roman" pitchFamily="18" charset="0"/>
              </a:rPr>
              <a:t>22@ mail.ru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CC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/>
              <a:t>Источники размещения информации о бюджете муниципального  района «</a:t>
            </a:r>
            <a:r>
              <a:rPr lang="ru-RU" sz="2800" b="1" dirty="0" err="1" smtClean="0"/>
              <a:t>Солнцевский</a:t>
            </a:r>
            <a:r>
              <a:rPr lang="ru-RU" sz="2800" b="1" dirty="0" smtClean="0"/>
              <a:t>  район»</a:t>
            </a:r>
            <a:endParaRPr lang="ru-RU" sz="2800" b="1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Официальный сайт муниципального образования «</a:t>
            </a:r>
            <a:r>
              <a:rPr lang="ru-RU" dirty="0" err="1" smtClean="0"/>
              <a:t>Солнцевский</a:t>
            </a:r>
            <a:r>
              <a:rPr lang="ru-RU" dirty="0" smtClean="0"/>
              <a:t>  район»- </a:t>
            </a:r>
          </a:p>
          <a:p>
            <a:pPr>
              <a:buFontTx/>
              <a:buNone/>
            </a:pPr>
            <a:r>
              <a:rPr lang="en-US" dirty="0" smtClean="0">
                <a:hlinkClick r:id="rId2"/>
              </a:rPr>
              <a:t>http://solnr.rkursk.ru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ru-RU" sz="2800" dirty="0" smtClean="0"/>
              <a:t>Официальное печатное издание- газета «За честь хлебороба»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24288"/>
            <a:ext cx="6172200" cy="707366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99CC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1200" b="1" dirty="0" smtClean="0"/>
              <a:t>ОСНОВНЫЕ НАПРАВЛЕНИЯ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300" b="1" dirty="0" smtClean="0"/>
              <a:t>бюджетной и налоговой политики муниципального района </a:t>
            </a:r>
            <a:br>
              <a:rPr lang="ru-RU" sz="1300" b="1" dirty="0" smtClean="0"/>
            </a:br>
            <a:r>
              <a:rPr lang="ru-RU" sz="1300" b="1" dirty="0" smtClean="0"/>
              <a:t>"Солнцевский район" Курской области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на 2021 год и на плановый период 2022 и 2023 годов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05774"/>
            <a:ext cx="6172200" cy="7625751"/>
          </a:xfrm>
        </p:spPr>
        <p:txBody>
          <a:bodyPr>
            <a:normAutofit fontScale="40000" lnSpcReduction="20000"/>
          </a:bodyPr>
          <a:lstStyle/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endParaRPr lang="ru-RU" sz="800" b="1" dirty="0" smtClean="0"/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бюджетной и налоговой политики муниципального района "Солнцевский район" Курской области  на 2021 год и на плановый период 2022 и 2023 годов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Основные направления бюджетной и налоговой политики муниципального района "Солнцевский район" Курской области на 2021 год и на плановый период 2022 и 2023 годов подготовлены в соответствии со статьей 172 Бюджетного кодекса Российской Федерации, статьей 39 Решения Представительного Собрания Солнцевского района Курской области от 28 ноября 2011 года № 123/2 «Об утверждении Положения о бюджетном процессе в муниципальном районе «Солнцевский район» Курской области».</a:t>
            </a:r>
          </a:p>
          <a:p>
            <a:r>
              <a:rPr lang="ru-RU" sz="1400" dirty="0" smtClean="0"/>
              <a:t>В основу бюджетной и налоговой политики муниципального района "Солнцевский район" Курской области на 2021 год и на плановый период 2022 и 2023 годов положены стратегические цели развития муниципального района "Солнцевский район" Курской области (далее - район), сформулированные в соответствии с приоритетными направлениями развития налоговой системы Российской Федерации в целях создания условий для расширения экономического потенциала развития в среднесрочной перспективе, изложенными в Основных направлениях налоговой политики Российской Федерации на ближайшие три года, Посланием Президента Российской Федерации Федеральному Собранию Российской Федерации от 15 января 2020 года, Указом Президента Российской Федерации от 7 мая 2018 года № 204 «О национальных целях и стратегических задачах развития Российской Федерации на период до 2024 года», </a:t>
            </a:r>
            <a:r>
              <a:rPr lang="ru-RU" sz="1400" dirty="0" smtClean="0">
                <a:hlinkClick r:id="rId2"/>
              </a:rPr>
              <a:t>Указом</a:t>
            </a:r>
            <a:r>
              <a:rPr lang="ru-RU" sz="1400" dirty="0" smtClean="0"/>
              <a:t> Президента Российской Федерации от 21 июля 2020 года № 474 «О национальных целях развития Российской Федерации на период до 2030 года».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Основные задачи бюджетной политики муниципального района "Солнцевский район" Курской области</a:t>
            </a:r>
            <a:r>
              <a:rPr lang="ru-RU" sz="1400" dirty="0" smtClean="0"/>
              <a:t> </a:t>
            </a:r>
          </a:p>
          <a:p>
            <a:r>
              <a:rPr lang="ru-RU" sz="1400" b="1" dirty="0" smtClean="0"/>
              <a:t>на 2021 год и на плановый период 2022 и 2023 годов 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dirty="0" smtClean="0"/>
              <a:t>Целью основных направлений бюджетной политики на 2021 год и на плановый период 2022 и 2023 годов является определение основных подходов к формированию характеристик и прогнозируемых параметров проекта областного бюджета на 2021 год и на плановый период 2022 и 2023 годов и дальнейшее повышение эффективности использования бюджетных средств.</a:t>
            </a:r>
          </a:p>
          <a:p>
            <a:r>
              <a:rPr lang="ru-RU" sz="1400" dirty="0" smtClean="0"/>
              <a:t>Основными задачами бюджетной политики муниципального района "Солнцевский район" Курской области на 2021 год и на плановый период 2022 и 2023 годов будут:</a:t>
            </a:r>
          </a:p>
          <a:p>
            <a:r>
              <a:rPr lang="ru-RU" sz="1400" dirty="0" smtClean="0"/>
              <a:t>обеспечение долгосрочной сбалансированности и устойчивости бюджетной системы как базового принципа ответственной бюджетной политики;</a:t>
            </a:r>
          </a:p>
          <a:p>
            <a:r>
              <a:rPr lang="ru-RU" sz="1400" dirty="0" smtClean="0"/>
              <a:t>формирование бюджета муниципального района "Солнцевский район" Курской области на основе муниципальных программ муниципального района "Солнцевский район" Курской области с учетом интеграции в них муниципальных проектов, направленных на достижение соответствующих результатов федеральных и региональных проектов в рамках решения задач национальных проектов;</a:t>
            </a:r>
            <a:r>
              <a:rPr lang="ru-RU" sz="1400" i="1" dirty="0" smtClean="0"/>
              <a:t> </a:t>
            </a:r>
            <a:endParaRPr lang="ru-RU" sz="1400" dirty="0" smtClean="0"/>
          </a:p>
          <a:p>
            <a:r>
              <a:rPr lang="ru-RU" sz="1400" dirty="0" smtClean="0"/>
              <a:t>стратегическая </a:t>
            </a:r>
            <a:r>
              <a:rPr lang="ru-RU" sz="1400" dirty="0" err="1" smtClean="0"/>
              <a:t>приоритизация</a:t>
            </a:r>
            <a:r>
              <a:rPr lang="ru-RU" sz="1400" dirty="0" smtClean="0"/>
              <a:t> расходов бюджета направлена на реализацию национальных целей, определенных в указах Президента Российской Федерации от 7 мая 2018 года № 204 и от 21 июля 2020 года № 474;</a:t>
            </a:r>
          </a:p>
          <a:p>
            <a:r>
              <a:rPr lang="ru-RU" sz="1400" dirty="0" smtClean="0"/>
              <a:t>реализация мер по повышению эффективности использования бюджетных средств, в том числе путем выполнения мероприятий по оздоровлению муниципальных финансов муниципального района "Солнцевский район" Курской области;</a:t>
            </a:r>
          </a:p>
          <a:p>
            <a:r>
              <a:rPr lang="ru-RU" sz="1400" dirty="0" smtClean="0"/>
              <a:t>реализация мер по оптимизации расходов бюджета муниципального района "Солнцевский район" Курской области, исключение избыточных и второстепенных расходов;</a:t>
            </a:r>
          </a:p>
          <a:p>
            <a:r>
              <a:rPr lang="ru-RU" sz="1400" dirty="0" smtClean="0"/>
              <a:t>централизация бюджетного учета в части полномочий получателей бюджетных средств и бухгалтерского учета органов исполнительной власти;</a:t>
            </a:r>
          </a:p>
          <a:p>
            <a:r>
              <a:rPr lang="ru-RU" sz="1400" dirty="0" smtClean="0"/>
              <a:t>строгое соблюдение бюджетно-финансовой дисциплины всеми главными распорядителями и получателями бюджетных средств;</a:t>
            </a:r>
          </a:p>
          <a:p>
            <a:r>
              <a:rPr lang="ru-RU" sz="1400" dirty="0" smtClean="0"/>
              <a:t>недопущение просроченной кредиторской задолженности по заработной плате и социальным выплатам;</a:t>
            </a:r>
          </a:p>
          <a:p>
            <a:r>
              <a:rPr lang="ru-RU" sz="1400" dirty="0" smtClean="0"/>
              <a:t>совершенствование муниципальной социальной поддержки граждан на основе применения принципа нуждаемости и </a:t>
            </a:r>
            <a:r>
              <a:rPr lang="ru-RU" sz="1400" dirty="0" err="1" smtClean="0"/>
              <a:t>адресности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эффективное управление муниципальным долгом муниципального района "Солнцевский район" Курской области, направленное на сокращение стоимости облуживания муниципального долга, путем обеспечения приемлемых и экономически обоснованных объемов и структуры муниципального долга муниципального района "Солнцевский район"Курской области;</a:t>
            </a:r>
          </a:p>
          <a:p>
            <a:r>
              <a:rPr lang="ru-RU" sz="1400" dirty="0" smtClean="0"/>
              <a:t>совершенствование внутреннего муниципального финансового контроля в сфере бюджетных правоотношений, внутреннего финансового контроля и внутреннего финансового аудита;</a:t>
            </a:r>
          </a:p>
          <a:p>
            <a:r>
              <a:rPr lang="ru-RU" sz="1400" dirty="0" smtClean="0"/>
              <a:t>совершенствование межбюджетных отношений, повышение прозрачности, эффективности предоставления и распределения межбюджетных трансфертов; </a:t>
            </a:r>
          </a:p>
          <a:p>
            <a:r>
              <a:rPr lang="ru-RU" sz="1400" dirty="0" smtClean="0"/>
              <a:t>развитие принципов инициативного </a:t>
            </a:r>
            <a:r>
              <a:rPr lang="ru-RU" sz="1400" dirty="0" err="1" smtClean="0"/>
              <a:t>бюджетирования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повышение результативности предоставления субсидий юридическим лицам посредством мониторинга достижения показателей результативности их предоставления;</a:t>
            </a:r>
          </a:p>
          <a:p>
            <a:r>
              <a:rPr lang="ru-RU" sz="1400" dirty="0" smtClean="0"/>
              <a:t>обеспечение открытости и прозрачности бюджетного процесса, доступности информации о муниципальных финансах муниципального района "Солнцевский район" Курской области.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Основные задачи налоговой политики муниципального района "Солнцевский район" Курской области</a:t>
            </a:r>
            <a:endParaRPr lang="ru-RU" sz="1400" dirty="0" smtClean="0"/>
          </a:p>
          <a:p>
            <a:r>
              <a:rPr lang="ru-RU" sz="1400" b="1" dirty="0" smtClean="0"/>
              <a:t>на 2021 год и на плановый период 2022 и 2023 годов</a:t>
            </a:r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Основным приоритетом налоговой политики на 2021 год и    на    плановый период 2022 и 2023 годов является обеспечение преемственности целей и задач налоговой политики предыдущего периода, поддержка инвестиций и роста предпринимательской активности на    основе стабильной налоговой системы и формирования привлекательных налоговых условий для субъектов хозяйственной деятельности, а также сохранение социальной стабильности в обществе.</a:t>
            </a:r>
          </a:p>
          <a:p>
            <a:r>
              <a:rPr lang="ru-RU" sz="1400" dirty="0" smtClean="0"/>
              <a:t>Главным стратегическим ориентиром налоговой политики будет являться развитие и укрепление налогового потенциала муниципального района "Солнцевский район" Курской области, стабильность и предсказуемость регионального налогового законодательства, повышение прозрачности налоговой политики, а также сбалансированность фискального и стимулирующего действия налогов и сборов в целях поступательного экономического развития района.</a:t>
            </a:r>
          </a:p>
          <a:p>
            <a:r>
              <a:rPr lang="ru-RU" sz="1400" dirty="0" smtClean="0"/>
              <a:t>Основными направлениями налоговой политики будут:</a:t>
            </a:r>
          </a:p>
          <a:p>
            <a:r>
              <a:rPr lang="ru-RU" sz="1400" dirty="0" smtClean="0"/>
              <a:t>мобилизация резервов доходной базы консолидированного бюджета района; </a:t>
            </a:r>
          </a:p>
          <a:p>
            <a:r>
              <a:rPr lang="ru-RU" sz="1400" dirty="0" smtClean="0"/>
              <a:t>применение мер налогового стимулирования, направленных на поддержку и реализацию инвестиционных проектов в целях обеспечения привлекательности экономики района для инвесторов;</a:t>
            </a:r>
          </a:p>
          <a:p>
            <a:r>
              <a:rPr lang="ru-RU" sz="1400" dirty="0" smtClean="0"/>
              <a:t>обеспечение роста доходов консолидированного бюджета района за  счёт повышения эффективности администрирования действующих налоговых платежей и сборов; </a:t>
            </a:r>
          </a:p>
          <a:p>
            <a:r>
              <a:rPr lang="ru-RU" sz="1400" dirty="0" smtClean="0"/>
              <a:t>совершенствование муниципальной практики налогообложения от кадастровой стоимости по всему спектру имущественных налогов;</a:t>
            </a:r>
          </a:p>
          <a:p>
            <a:r>
              <a:rPr lang="ru-RU" sz="1400" dirty="0" smtClean="0"/>
              <a:t>проведение сбалансированной налоговой политики, соблюдающей интересы бизнеса и поддержку социального сектора экономики, при условии обеспечения преемственности налоговой политики в части социальной и инвестиционной направленности;</a:t>
            </a:r>
          </a:p>
          <a:p>
            <a:r>
              <a:rPr lang="ru-RU" sz="1400" dirty="0" smtClean="0"/>
              <a:t>содействие вовлечению граждан Российской Федерации в   предпринимательскую деятельность и сокращение неформальной занятости, в том числе путем перехода граждан на применение налога на профессиональный доход;</a:t>
            </a:r>
          </a:p>
          <a:p>
            <a:r>
              <a:rPr lang="ru-RU" sz="1400" dirty="0" smtClean="0"/>
              <a:t>проведение мероприятий по повышению эффективности управления государственной и муниципальной собственностью, природными ресурсами Солнцевского района Курской области;</a:t>
            </a:r>
          </a:p>
          <a:p>
            <a:r>
              <a:rPr lang="ru-RU" sz="1400" dirty="0" smtClean="0"/>
              <a:t>ежегодное проведение оценки эффективности налоговых расходов, обусловленных предоставлением льгот по региональным и местным налогам, в целях более эффективного использования инструментов налогового стимулирования и роста муниципального налогового потенциала, отмена или уточнение льготных режимов по результатам проведенной оценки в случае выявления их неэффективности, предоставление налоговых льгот на ограниченный период в соответствии с целями политики района;</a:t>
            </a:r>
          </a:p>
          <a:p>
            <a:r>
              <a:rPr lang="ru-RU" sz="1400" dirty="0" smtClean="0"/>
              <a:t>взаимодействие органов исполнительной власти района и органов местного самоуправления городских и сельских поселений района с территориальными органами федеральных органов исполнительной власти по выполнению мероприятий, направленных на повышение собираемости доходов и укрепление налоговой дисциплины налогоплательщиков, реализация мер по противодействию уклонению от уплаты налогов и других обязательных платежей в бюджет, повышение уровня ответственности главных администраторов доходов за качественное прогнозирование доходов бюджета и выполнение в полном объёме утверждённых годовых назначений по доходам местных бюджетов.</a:t>
            </a:r>
          </a:p>
          <a:p>
            <a:endParaRPr lang="ru-RU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77" y="332509"/>
            <a:ext cx="5909095" cy="10045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Распределение налоговых доходов между бюджетами на территории Курской области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Group 5055"/>
          <p:cNvGraphicFramePr>
            <a:graphicFrameLocks/>
          </p:cNvGraphicFramePr>
          <p:nvPr/>
        </p:nvGraphicFramePr>
        <p:xfrm>
          <a:off x="200516" y="1532280"/>
          <a:ext cx="6480721" cy="64052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3647"/>
                <a:gridCol w="2218640"/>
                <a:gridCol w="792088"/>
                <a:gridCol w="773353"/>
                <a:gridCol w="882831"/>
                <a:gridCol w="720080"/>
                <a:gridCol w="720082"/>
              </a:tblGrid>
              <a:tr h="119211">
                <a:tc rowSpan="2" grid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и сборы, установленные законодательством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Уровни бюджета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50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Областной бюджет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городских округов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муниципальных районов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городских поселений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сельских поселений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10">
                <a:tc rowSpan="24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ФЕДЕРАЛЬНЫЕ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ПРИБЫЛЬ ОРГАНИЗАЦИЙ ПО СТАВКЕ, УСТАНОВЛЕННОЙ ДЛЯ СУБЪЕКТОВ РОССИЙСКОЙ ФЕДЕРАЦИИ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НАЛОГ НА ДОХОДЫ ФИЗИЧЕСКИХ ЛИЦ,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лиц, за исключением налога на доходы физических лиц, являющихся иностранными гражданами, осуществляющими трудовую деятельность по найму  у физических лиц на основании патента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5 %  (от  городских поселений)</a:t>
                      </a:r>
                    </a:p>
                    <a:p>
                      <a:pPr marL="0" marR="0" lvl="0" indent="0" algn="ctr" defTabSz="1082675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13 %  (от сельских  поселений)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364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15 % единый норматив в соответствии с Законом Курской области от 12.09.2019 № 72-ЗКО</a:t>
                      </a:r>
                    </a:p>
                  </a:txBody>
                  <a:tcPr marL="36000" marR="36000" marT="36000" marB="36000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Дополнительный норматив в соответствии со статьей 58 Бюджетного кодекса РФ</a:t>
                      </a:r>
                    </a:p>
                  </a:txBody>
                  <a:tcPr marL="36000" marR="36000" marT="36000" marB="36000" anchor="ctr" horzOverflow="overflow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36000" marR="36000" marT="36000" marB="36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78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лиц, являющихся иностранными гражданами, осуществляющими трудовую деятельность по найму  у физических лиц на основании патента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23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АКЦИЗЫ,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спирт этиловый из пищевого сырья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50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спиртосодержащую продукцию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 пиво, производимое на территории Российской Федерации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78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алкогольную продукцию с объемной долей этилового спирта свыше 9 процентов (за исключением пива, вин, фруктовых вин, игристых вин (шампанских)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сидр, пуаре, медовуху, производимые на территории Российской Федерации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65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алкогольную продукцию с объемной долей этилового спирта до 9 процентов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1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уплаты акцизов на нефтепродукты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НАЛОГИ СО СПЕЦИАЛЬНЫМИ НАЛОГОВЫМИ РЕЖИМАМИ, В ТОМ ЧИСЛЕ: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 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НАЛОГ НА ДОБЫЧУ ПОЛЕЗНЫХ ИСКОПАЕМЫХ,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добычу общераспространенных полезных ископаемых (песок, глина, мел)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добычу прочих полезных ископаемых (железная руда)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СБОРЫ ЗА ПОЛЬЗОВАНИЕ ОБЪЕКТАМИ ЖИВОТНОГО МИРА (ОЛЕНЬ, ЛОСЬ, КОСУЛЯ, КАБАН, БАРСУК)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ГОСУДАРСТВЕННАЯ ПОШЛИНА (В ЗАВИСИМОСТИ ОТ УСТАНОВЛЕННЫХ ПОЛНОМОЧИЙ)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4240"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РЕГИОНАЛЬНЫЕ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ИМУЩЕСТВО ОРГАНИЗАЦИЙ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01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НАЛОГ НА ИГОРНЫЙ БИЗНЕС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ТРАНСПОРТНЫЙ НАЛОГ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48747">
                <a:tc row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ИМУЩЕСТВО ФИЗИЧЕСКИХ ЛИЦ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ЗЕМЕЛЬНЫЙ НАЛОГ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8680" y="4932040"/>
            <a:ext cx="6192688" cy="36004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079" y="323528"/>
            <a:ext cx="6374921" cy="10081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  <a:t>Основные параметры  </a:t>
            </a:r>
            <a:b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  <a:t> бюджета Солнцевского района</a:t>
            </a:r>
            <a:endParaRPr lang="ru-RU" sz="2000" b="1" dirty="0">
              <a:solidFill>
                <a:srgbClr val="600AB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Диаграмма 14"/>
          <p:cNvGraphicFramePr/>
          <p:nvPr/>
        </p:nvGraphicFramePr>
        <p:xfrm>
          <a:off x="1412776" y="5004048"/>
          <a:ext cx="544522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412776" y="1547664"/>
          <a:ext cx="5445224" cy="247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7628" y="3343047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821" y="5960670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196752" y="1403648"/>
          <a:ext cx="4572000" cy="348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196752" y="4932040"/>
          <a:ext cx="4572000" cy="332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6" y="465826"/>
            <a:ext cx="6366294" cy="5693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Налоговые и неналоговые доходы</a:t>
            </a:r>
            <a:endParaRPr lang="ru-RU" sz="20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548680" y="5004048"/>
          <a:ext cx="6192688" cy="333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272397" y="1906438"/>
          <a:ext cx="5447580" cy="293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380226" y="1095555"/>
          <a:ext cx="5477774" cy="135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532910" y="1130060"/>
            <a:ext cx="6172190" cy="9920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Динамика налоговых и неналоговых доходов 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329609" y="615567"/>
          <a:ext cx="6273209" cy="64630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04237"/>
                <a:gridCol w="790698"/>
                <a:gridCol w="790698"/>
                <a:gridCol w="869768"/>
                <a:gridCol w="832595"/>
                <a:gridCol w="748799"/>
                <a:gridCol w="536414"/>
              </a:tblGrid>
              <a:tr h="9410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452982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375864,5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322607,5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320096,6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5402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и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129272,8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1" dirty="0" smtClean="0">
                          <a:latin typeface="Arial" pitchFamily="34" charset="0"/>
                          <a:cs typeface="Arial" pitchFamily="34" charset="0"/>
                        </a:rPr>
                        <a:t>34,4</a:t>
                      </a:r>
                      <a:endParaRPr lang="ru-RU" sz="8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120005,6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118146,1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59781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96771,7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88687,8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86546,4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46298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10513,1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10761,2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10940,0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2708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1613,7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1676,7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1740,4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985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766,9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516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975,2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1013,3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1052,8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214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2238,7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2238,7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2238,7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31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10387,8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10387,8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10387,8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60828" y="340242"/>
            <a:ext cx="1025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130052" name="AutoShape 4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4" name="AutoShape 6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6" name="AutoShape 8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69792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МУНИЦИПАЛЬНОГО РАЙОНА «СОЛНЦЕВСКИЙ  РАЙОН» 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</a:t>
            </a:r>
            <a:endParaRPr lang="ru-RU" sz="1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6337005" y="9144000"/>
            <a:ext cx="212651" cy="4571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138789" y="1127761"/>
          <a:ext cx="6421499" cy="514544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14247"/>
                <a:gridCol w="756798"/>
                <a:gridCol w="736336"/>
                <a:gridCol w="768683"/>
                <a:gridCol w="796775"/>
                <a:gridCol w="772441"/>
                <a:gridCol w="776219"/>
              </a:tblGrid>
              <a:tr h="819465">
                <a:tc>
                  <a:txBody>
                    <a:bodyPr/>
                    <a:lstStyle/>
                    <a:p>
                      <a:pPr algn="ctr"/>
                      <a:r>
                        <a:rPr lang="ru-RU" sz="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88127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25,7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25,7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40517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КОМПЕНСАЦИИ ЗАТРАТ ГОСУДАРСТВА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5056,7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5056,7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9131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233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157,5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157,5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3185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765,5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362">
                <a:tc>
                  <a:txBody>
                    <a:bodyPr/>
                    <a:lstStyle/>
                    <a:p>
                      <a:pPr marL="0" marR="0" indent="0" algn="l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246591,7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202601,9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62,8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201950,5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3661" y="731580"/>
            <a:ext cx="936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МУНИЦИПРАЛЬНОГО РАЙОНА «СОЛНЦЕВСКИЙ  РАЙОН»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11436</TotalTime>
  <Words>4264</Words>
  <Application>Microsoft Office PowerPoint</Application>
  <PresentationFormat>Экран (4:3)</PresentationFormat>
  <Paragraphs>1043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Основные вопросы о бюджете</vt:lpstr>
      <vt:lpstr>Основные показатели социально-экономического развития  Солнцевского района Курской области</vt:lpstr>
      <vt:lpstr>ОСНОВНЫЕ НАПРАВЛЕНИЯ бюджетной и налоговой политики муниципального района  "Солнцевский район" Курской области на 2021 год и на плановый период 2022 и 2023 годов   </vt:lpstr>
      <vt:lpstr>Распределение налоговых доходов между бюджетами на территории Курской области</vt:lpstr>
      <vt:lpstr>Основные параметры    бюджета Солнцевского района</vt:lpstr>
      <vt:lpstr>Налоговые и неналоговые доходы</vt:lpstr>
      <vt:lpstr>Слайд 8</vt:lpstr>
      <vt:lpstr>Слайд 9</vt:lpstr>
      <vt:lpstr>Физические лица - налогоплательщики</vt:lpstr>
      <vt:lpstr>Объем и динамика налоговых и неналоговых  поступлений в 2019-2023  годах</vt:lpstr>
      <vt:lpstr>Структура  безвозмездных поступлений  на 2021  год</vt:lpstr>
      <vt:lpstr>СТРУКТУРА РАСХОДОВ МУНИЦИПАЛЬНОГО РАЙОНА «СОЛНЦЕВСКИЙ  РАЙОН» [1]  </vt:lpstr>
      <vt:lpstr>[3] </vt:lpstr>
      <vt:lpstr>Расходы бюджета муниципального района «Солнцевский район»  тыс. рублей</vt:lpstr>
      <vt:lpstr>Программная структура расходов муниципального района «Солнцевский  район»</vt:lpstr>
      <vt:lpstr>Муниципальная программа «Развитие культуры в Солнцевском районе»</vt:lpstr>
      <vt:lpstr>Муниципальная программа «Социальная  поддержка  граждан в  Солнцевском  районе»</vt:lpstr>
      <vt:lpstr>Муниципальная программа «Развитие образования в  Солнцевском  районе»</vt:lpstr>
      <vt:lpstr>Муниципальная программа «Развитие транспортной системы, обеспечение перевозки пассажиров и безопасности дорожного движения в Солнцевском  районе Курской области»</vt:lpstr>
      <vt:lpstr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области»</vt:lpstr>
      <vt:lpstr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области»</vt:lpstr>
      <vt:lpstr>Муниципальная программа «Развитие муниципального управления и повышения эффективности деятельности  Администрации Солнцевского района Курской области»</vt:lpstr>
      <vt:lpstr>Муниципальная программа «Сохранение и развитие архивного дела в Солнцевском  районе Курской области»</vt:lpstr>
      <vt:lpstr>Муниципальная программа «Профилактика правонарушений в  Солнцевском  районе Курской области»</vt:lpstr>
      <vt:lpstr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vt:lpstr>
      <vt:lpstr>Муниципальная программа «Повышение эффективности управления финансами в Солнцевском  районе Курской области»</vt:lpstr>
      <vt:lpstr>Муниципальная программа «Развитие малого и среднего предпринимательства в Солнцевском  районе Курской области»</vt:lpstr>
      <vt:lpstr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области»</vt:lpstr>
      <vt:lpstr>Муниципальная программа «Содействие занятости  населения в Солнцевском  районе Курской области»</vt:lpstr>
      <vt:lpstr>Муниципальная программа «Развитие информационного общества в Солнцевском  районе Курской области»</vt:lpstr>
      <vt:lpstr>Муниципальная программа «Профилактика наркомании и медико-социальная реабилитация больных наркоманией в Солнцевском  районе Курской области»</vt:lpstr>
      <vt:lpstr>Муниципальный долг</vt:lpstr>
      <vt:lpstr>Оказание финансовой помощи  местным бюджетам в 2021 году  и в плановом периоде 2022 и 2023 годов </vt:lpstr>
      <vt:lpstr>Реализация проекта  «Народный бюджет»  в Курской области </vt:lpstr>
      <vt:lpstr>Реализация проекта  «Народный бюджет» в муниципальном районе «Солнцевский  район» на 2021год</vt:lpstr>
      <vt:lpstr>ДОПОЛНИТЕЛЬНАЯ  ИНФОРМАЦИЯ</vt:lpstr>
      <vt:lpstr>Информация подготовлена управлением  финансов администрации Солнцевского  района  Контактная информация:</vt:lpstr>
      <vt:lpstr>Источники размещения информации о бюджете муниципального  района «Солнцевский  район»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comp-1</cp:lastModifiedBy>
  <cp:revision>1461</cp:revision>
  <dcterms:created xsi:type="dcterms:W3CDTF">2019-08-13T14:01:01Z</dcterms:created>
  <dcterms:modified xsi:type="dcterms:W3CDTF">2021-11-30T13:27:50Z</dcterms:modified>
</cp:coreProperties>
</file>