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70" r:id="rId4"/>
    <p:sldId id="397" r:id="rId5"/>
    <p:sldId id="281" r:id="rId6"/>
    <p:sldId id="275" r:id="rId7"/>
    <p:sldId id="343" r:id="rId8"/>
    <p:sldId id="398" r:id="rId9"/>
    <p:sldId id="399" r:id="rId10"/>
    <p:sldId id="283" r:id="rId11"/>
    <p:sldId id="279" r:id="rId12"/>
    <p:sldId id="400" r:id="rId13"/>
    <p:sldId id="401" r:id="rId14"/>
    <p:sldId id="261" r:id="rId15"/>
    <p:sldId id="373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403" r:id="rId33"/>
    <p:sldId id="404" r:id="rId34"/>
    <p:sldId id="335" r:id="rId35"/>
    <p:sldId id="344" r:id="rId36"/>
    <p:sldId id="396" r:id="rId37"/>
    <p:sldId id="395" r:id="rId38"/>
    <p:sldId id="393" r:id="rId39"/>
    <p:sldId id="394" r:id="rId40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CC00"/>
    <a:srgbClr val="99CCFF"/>
    <a:srgbClr val="0F07B5"/>
    <a:srgbClr val="660066"/>
    <a:srgbClr val="9933FF"/>
    <a:srgbClr val="600AB6"/>
    <a:srgbClr val="FF9999"/>
    <a:srgbClr val="FFCC00"/>
    <a:srgbClr val="B30D84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90" d="100"/>
          <a:sy n="90" d="100"/>
        </p:scale>
        <p:origin x="-141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5655510223271262E-2"/>
          <c:y val="0"/>
          <c:w val="0.6988625261329926"/>
          <c:h val="0.844795022775247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1953594562868495E-3"/>
                  <c:y val="-3.9173425174980616E-3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76.900000000000006</c:v>
                </c:pt>
                <c:pt idx="2">
                  <c:v>93.3</c:v>
                </c:pt>
                <c:pt idx="3">
                  <c:v>93.6</c:v>
                </c:pt>
                <c:pt idx="4">
                  <c:v>103</c:v>
                </c:pt>
              </c:numCache>
            </c:numRef>
          </c:val>
        </c:ser>
        <c:marker val="1"/>
        <c:axId val="148871040"/>
        <c:axId val="148872576"/>
      </c:lineChart>
      <c:catAx>
        <c:axId val="148871040"/>
        <c:scaling>
          <c:orientation val="minMax"/>
        </c:scaling>
        <c:delete val="1"/>
        <c:axPos val="b"/>
        <c:majorTickMark val="none"/>
        <c:tickLblPos val="none"/>
        <c:crossAx val="148872576"/>
        <c:crosses val="autoZero"/>
        <c:auto val="1"/>
        <c:lblAlgn val="ctr"/>
        <c:lblOffset val="100"/>
      </c:catAx>
      <c:valAx>
        <c:axId val="1488725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8710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325"/>
          <c:y val="0.43288539832747108"/>
          <c:w val="0.28351363737362806"/>
          <c:h val="0.38597520324151124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886151638757568"/>
          <c:y val="7.1762626885300454E-2"/>
          <c:w val="0.42557939405706885"/>
          <c:h val="0.924293543032453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648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15323.4</c:v>
                </c:pt>
                <c:pt idx="1">
                  <c:v>11684.9</c:v>
                </c:pt>
                <c:pt idx="2">
                  <c:v>177941.5</c:v>
                </c:pt>
                <c:pt idx="3">
                  <c:v>41641.9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0617747349048417E-3"/>
                  <c:y val="0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delete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1081.4000000000001</c:v>
                </c:pt>
                <c:pt idx="1">
                  <c:v>0</c:v>
                </c:pt>
                <c:pt idx="2">
                  <c:v>201520.5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2.089685346040381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2.0896853460403812E-3"/>
                  <c:y val="-6.3539047884515393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1192</c:v>
                </c:pt>
                <c:pt idx="1">
                  <c:v>0</c:v>
                </c:pt>
                <c:pt idx="2">
                  <c:v>200758.5</c:v>
                </c:pt>
                <c:pt idx="3">
                  <c:v>0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legend>
      <c:legendPos val="r"/>
      <c:layout>
        <c:manualLayout>
          <c:xMode val="edge"/>
          <c:yMode val="edge"/>
          <c:x val="0.68013860303616969"/>
          <c:y val="0.28309059623806637"/>
          <c:w val="0.18821333246782357"/>
          <c:h val="0.64653833852399845"/>
        </c:manualLayout>
      </c:layout>
      <c:txPr>
        <a:bodyPr/>
        <a:lstStyle/>
        <a:p>
          <a:pPr>
            <a:defRPr sz="9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1.2856955012319067E-2"/>
                  <c:y val="-2.8758026097763047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105.4</c:v>
                </c:pt>
                <c:pt idx="2">
                  <c:v>83.4</c:v>
                </c:pt>
                <c:pt idx="3">
                  <c:v>96.3</c:v>
                </c:pt>
                <c:pt idx="4">
                  <c:v>101.4</c:v>
                </c:pt>
              </c:numCache>
            </c:numRef>
          </c:val>
        </c:ser>
        <c:marker val="1"/>
        <c:axId val="149515648"/>
        <c:axId val="149521536"/>
      </c:lineChart>
      <c:catAx>
        <c:axId val="149515648"/>
        <c:scaling>
          <c:orientation val="minMax"/>
        </c:scaling>
        <c:delete val="1"/>
        <c:axPos val="b"/>
        <c:majorTickMark val="none"/>
        <c:tickLblPos val="none"/>
        <c:crossAx val="149521536"/>
        <c:crosses val="autoZero"/>
        <c:auto val="1"/>
        <c:lblAlgn val="ctr"/>
        <c:lblOffset val="100"/>
      </c:catAx>
      <c:valAx>
        <c:axId val="1495215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5156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861662623980207"/>
          <c:y val="0.25820450044014076"/>
          <c:w val="0.28351363737362817"/>
          <c:h val="0.38597520324151141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8960411198600283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8246162121901908"/>
          <c:w val="0.92222222222222228"/>
          <c:h val="0.61313579582810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областного бюджета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2.7777777777778408E-3"/>
                  <c:y val="-2.13508549307363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510592.3</c:v>
                </c:pt>
                <c:pt idx="1">
                  <c:v>450074</c:v>
                </c:pt>
                <c:pt idx="2">
                  <c:v>461595</c:v>
                </c:pt>
                <c:pt idx="3">
                  <c:v>363272</c:v>
                </c:pt>
                <c:pt idx="4">
                  <c:v>360797</c:v>
                </c:pt>
              </c:numCache>
            </c:numRef>
          </c:val>
        </c:ser>
        <c:shape val="box"/>
        <c:axId val="149575168"/>
        <c:axId val="149576704"/>
        <c:axId val="0"/>
      </c:bar3DChart>
      <c:catAx>
        <c:axId val="14957516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ru-RU"/>
          </a:p>
        </c:txPr>
        <c:crossAx val="149576704"/>
        <c:crosses val="autoZero"/>
        <c:auto val="1"/>
        <c:lblAlgn val="ctr"/>
        <c:lblOffset val="100"/>
      </c:catAx>
      <c:valAx>
        <c:axId val="149576704"/>
        <c:scaling>
          <c:orientation val="minMax"/>
        </c:scaling>
        <c:delete val="1"/>
        <c:axPos val="l"/>
        <c:numFmt formatCode="#,##0" sourceLinked="1"/>
        <c:tickLblPos val="none"/>
        <c:crossAx val="149575168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бюджета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738188976378097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0.23845179646745507"/>
          <c:w val="0.9388888888888911"/>
          <c:h val="0.652225902145340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областного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5.5555555555555558E-3"/>
                  <c:y val="-1.2499999999999956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5000328083989692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0833333333333412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333333333333334E-2"/>
                </c:manualLayout>
              </c:layout>
              <c:showVal val="1"/>
            </c:dLbl>
            <c:dLbl>
              <c:idx val="4"/>
              <c:layout>
                <c:manualLayout>
                  <c:x val="8.3333333333333367E-3"/>
                  <c:y val="-3.750000000000000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398661.5</c:v>
                </c:pt>
                <c:pt idx="1">
                  <c:v>549893</c:v>
                </c:pt>
                <c:pt idx="2">
                  <c:v>465833</c:v>
                </c:pt>
                <c:pt idx="3">
                  <c:v>359034</c:v>
                </c:pt>
                <c:pt idx="4">
                  <c:v>360797</c:v>
                </c:pt>
              </c:numCache>
            </c:numRef>
          </c:val>
        </c:ser>
        <c:shape val="box"/>
        <c:axId val="124488704"/>
        <c:axId val="124494592"/>
        <c:axId val="0"/>
      </c:bar3DChart>
      <c:catAx>
        <c:axId val="12448870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4494592"/>
        <c:crosses val="autoZero"/>
        <c:auto val="1"/>
        <c:lblAlgn val="ctr"/>
        <c:lblOffset val="100"/>
      </c:catAx>
      <c:valAx>
        <c:axId val="124494592"/>
        <c:scaling>
          <c:orientation val="minMax"/>
        </c:scaling>
        <c:delete val="1"/>
        <c:axPos val="l"/>
        <c:numFmt formatCode="#,##0" sourceLinked="1"/>
        <c:tickLblPos val="none"/>
        <c:crossAx val="124488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3.3650815284089891E-2"/>
          <c:y val="0.19969772472206501"/>
          <c:w val="0.40347890932015718"/>
          <c:h val="0.748979326337402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explosion val="6"/>
            <c:spPr>
              <a:solidFill>
                <a:srgbClr val="FFCC00"/>
              </a:solidFill>
            </c:spPr>
          </c:dPt>
          <c:dPt>
            <c:idx val="2"/>
            <c:explosion val="6"/>
          </c:dPt>
          <c:dPt>
            <c:idx val="3"/>
            <c:explosion val="5"/>
          </c:dPt>
          <c:dPt>
            <c:idx val="4"/>
            <c:explosion val="5"/>
          </c:dPt>
          <c:dPt>
            <c:idx val="5"/>
            <c:explosion val="5"/>
          </c:dPt>
          <c:dPt>
            <c:idx val="6"/>
            <c:explosion val="5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7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6.1524171732856552E-3"/>
                  <c:y val="-0.11040091941564108"/>
                </c:manualLayout>
              </c:layout>
              <c:spPr/>
              <c:txPr>
                <a:bodyPr/>
                <a:lstStyle/>
                <a:p>
                  <a:pPr>
                    <a:defRPr sz="7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организаций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75</c:v>
                </c:pt>
                <c:pt idx="2">
                  <c:v>8</c:v>
                </c:pt>
                <c:pt idx="3">
                  <c:v>2.6</c:v>
                </c:pt>
                <c:pt idx="5">
                  <c:v>1.7</c:v>
                </c:pt>
                <c:pt idx="6">
                  <c:v>12.7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125128215728545"/>
          <c:y val="0.17578068795503171"/>
          <c:w val="0.3405454949450063"/>
          <c:h val="0.78929458710228151"/>
        </c:manualLayout>
      </c:layout>
      <c:txPr>
        <a:bodyPr/>
        <a:lstStyle/>
        <a:p>
          <a:pPr>
            <a:defRPr sz="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solidFill>
        <a:schemeClr val="accent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4.662620833470995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3252416669420708E-3"/>
                  <c:y val="7.9228267039620245E-17"/>
                </c:manualLayout>
              </c:layout>
              <c:showVal val="1"/>
            </c:dLbl>
            <c:dLbl>
              <c:idx val="2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9939312502065136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4.6626208334710094E-3"/>
                  <c:y val="0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113162</c:v>
                </c:pt>
                <c:pt idx="1">
                  <c:v>119412.3</c:v>
                </c:pt>
                <c:pt idx="2">
                  <c:v>112879.5</c:v>
                </c:pt>
                <c:pt idx="3">
                  <c:v>104377.7</c:v>
                </c:pt>
                <c:pt idx="4">
                  <c:v>102518.3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6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18966</c:v>
                </c:pt>
                <c:pt idx="1">
                  <c:v>17607.7</c:v>
                </c:pt>
                <c:pt idx="2">
                  <c:v>16393.5</c:v>
                </c:pt>
                <c:pt idx="3">
                  <c:v>15627.3</c:v>
                </c:pt>
                <c:pt idx="4">
                  <c:v>15627.7</c:v>
                </c:pt>
              </c:numCache>
            </c:numRef>
          </c:val>
        </c:ser>
        <c:shape val="box"/>
        <c:axId val="149716992"/>
        <c:axId val="149718528"/>
        <c:axId val="0"/>
      </c:bar3DChart>
      <c:catAx>
        <c:axId val="1497169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49718528"/>
        <c:crosses val="autoZero"/>
        <c:auto val="1"/>
        <c:lblAlgn val="ctr"/>
        <c:lblOffset val="100"/>
      </c:catAx>
      <c:valAx>
        <c:axId val="149718528"/>
        <c:scaling>
          <c:orientation val="minMax"/>
        </c:scaling>
        <c:delete val="1"/>
        <c:axPos val="l"/>
        <c:numFmt formatCode="General" sourceLinked="1"/>
        <c:tickLblPos val="none"/>
        <c:crossAx val="149716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01084518263152"/>
          <c:y val="0.30187407358003676"/>
          <c:w val="0.21666391315042793"/>
          <c:h val="0.17152908125000851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3.2458440235029792E-2"/>
          <c:y val="0.52571170832216219"/>
          <c:w val="0.66123812336909593"/>
          <c:h val="0.268380583053500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dLbls>
            <c:dLbl>
              <c:idx val="1"/>
              <c:layout>
                <c:manualLayout>
                  <c:x val="-4.0900190478833191E-2"/>
                  <c:y val="-0.1017681120311057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0"/>
                  <c:y val="-7.2404415719169682E-2"/>
                </c:manualLayout>
              </c:layout>
              <c:dLblPos val="t"/>
              <c:showVal val="1"/>
            </c:dLbl>
            <c:numFmt formatCode="#,##0.0" sourceLinked="0"/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92.4</c:v>
                </c:pt>
                <c:pt idx="2">
                  <c:v>92.2</c:v>
                </c:pt>
                <c:pt idx="3">
                  <c:v>100.5</c:v>
                </c:pt>
                <c:pt idx="4">
                  <c:v>103.6</c:v>
                </c:pt>
              </c:numCache>
            </c:numRef>
          </c:val>
        </c:ser>
        <c:marker val="1"/>
        <c:axId val="149804160"/>
        <c:axId val="149805696"/>
      </c:lineChart>
      <c:catAx>
        <c:axId val="149804160"/>
        <c:scaling>
          <c:orientation val="minMax"/>
        </c:scaling>
        <c:delete val="1"/>
        <c:axPos val="b"/>
        <c:majorTickMark val="none"/>
        <c:tickLblPos val="none"/>
        <c:crossAx val="149805696"/>
        <c:crosses val="autoZero"/>
        <c:auto val="1"/>
        <c:lblAlgn val="ctr"/>
        <c:lblOffset val="100"/>
      </c:catAx>
      <c:valAx>
        <c:axId val="149805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9804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05314969182794"/>
          <c:y val="0.59749697950227332"/>
          <c:w val="0.30675179370306288"/>
          <c:h val="0.38597520324151174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0627816577213132"/>
          <c:y val="4.1721768071169667E-2"/>
          <c:w val="0.60869418085091442"/>
          <c:h val="0.569423588537945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Pt>
            <c:idx val="0"/>
            <c:explosion val="6"/>
          </c:dPt>
          <c:dPt>
            <c:idx val="1"/>
            <c:explosion val="6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explosion val="6"/>
            <c:spPr>
              <a:solidFill>
                <a:srgbClr val="92D05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explosion val="5"/>
            <c:spPr>
              <a:solidFill>
                <a:srgbClr val="FFCC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4"/>
            <c:explosion val="6"/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1.0136166224187101E-2"/>
                  <c:y val="-9.349095620199909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5"/>
                <c:pt idx="0">
                  <c:v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 - 15323 тыс. рублей</c:v>
                </c:pt>
                <c:pt idx="1">
                  <c:v>субвенции - межбюджетные трансферты, предоставляемые субъектам РФ для финансового обеспечения переданных расходных обязательств РФ, - 177941 тыс. рублей</c:v>
                </c:pt>
                <c:pt idx="2">
                  <c:v>субсидии - межбюджетные трансферты, предоставляемые на безвозмездной и безвозвратной основе в целях софинансирования расходных обязательств, - 11685 тыс. рублей</c:v>
                </c:pt>
                <c:pt idx="3">
                  <c:v>иные МБТ -</c:v>
                </c:pt>
                <c:pt idx="4">
                  <c:v>прочие безвозмездные поступления 41642 тыс. рублей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15323</c:v>
                </c:pt>
                <c:pt idx="1">
                  <c:v>250004</c:v>
                </c:pt>
                <c:pt idx="2">
                  <c:v>62675</c:v>
                </c:pt>
                <c:pt idx="3">
                  <c:v>0</c:v>
                </c:pt>
                <c:pt idx="4">
                  <c:v>4320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0272332448374644E-3"/>
          <c:y val="0.65654846594106031"/>
          <c:w val="0.98698292782282926"/>
          <c:h val="0.34345153405893969"/>
        </c:manualLayout>
      </c:layout>
      <c:txPr>
        <a:bodyPr/>
        <a:lstStyle/>
        <a:p>
          <a:pPr>
            <a:lnSpc>
              <a:spcPct val="100000"/>
            </a:lnSpc>
            <a:defRPr sz="105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1"/>
      </a:solidFill>
      <a:prstDash val="sysDot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099470859826943E-2"/>
          <c:y val="0.16666676305676123"/>
          <c:w val="0.35478939032613949"/>
          <c:h val="0.635336030328187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1.8798835308179574E-17"/>
                  <c:y val="1.101738780915917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"/>
                  <c:y val="-3.6724626030530567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49124.2</c:v>
                </c:pt>
                <c:pt idx="1">
                  <c:v>0</c:v>
                </c:pt>
                <c:pt idx="2">
                  <c:v>140</c:v>
                </c:pt>
                <c:pt idx="3">
                  <c:v>12749.6</c:v>
                </c:pt>
                <c:pt idx="4">
                  <c:v>5024.2</c:v>
                </c:pt>
                <c:pt idx="6">
                  <c:v>300171.7</c:v>
                </c:pt>
                <c:pt idx="7">
                  <c:v>22880.6</c:v>
                </c:pt>
                <c:pt idx="8">
                  <c:v>429.9</c:v>
                </c:pt>
                <c:pt idx="9">
                  <c:v>54923.199999999997</c:v>
                </c:pt>
                <c:pt idx="10">
                  <c:v>13429.9</c:v>
                </c:pt>
                <c:pt idx="13">
                  <c:v>6959.7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20222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0"/>
                  <c:y val="7.3449252061061066E-3"/>
                </c:manualLayout>
              </c:layout>
              <c:showPercent val="1"/>
            </c:dLbl>
            <c:dLbl>
              <c:idx val="8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0"/>
                  <c:y val="-7.344925206106106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Лист1!$C$2:$C$16</c:f>
              <c:numCache>
                <c:formatCode>#,##0.0</c:formatCode>
                <c:ptCount val="15"/>
                <c:pt idx="0">
                  <c:v>39506.9</c:v>
                </c:pt>
                <c:pt idx="1">
                  <c:v>0</c:v>
                </c:pt>
                <c:pt idx="2">
                  <c:v>140</c:v>
                </c:pt>
                <c:pt idx="3">
                  <c:v>11415.8</c:v>
                </c:pt>
                <c:pt idx="4">
                  <c:v>0</c:v>
                </c:pt>
                <c:pt idx="6">
                  <c:v>215760</c:v>
                </c:pt>
                <c:pt idx="7">
                  <c:v>19376</c:v>
                </c:pt>
                <c:pt idx="8">
                  <c:v>429.9</c:v>
                </c:pt>
                <c:pt idx="9">
                  <c:v>54228.3</c:v>
                </c:pt>
                <c:pt idx="10">
                  <c:v>11230.5</c:v>
                </c:pt>
                <c:pt idx="13">
                  <c:v>6946.6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FFCC00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5"/>
              <c:delete val="1"/>
            </c:dLbl>
            <c:dLbl>
              <c:idx val="8"/>
              <c:layout>
                <c:manualLayout>
                  <c:x val="-1.6406445795428569E-2"/>
                  <c:y val="-2.2034775618318715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9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0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numFmt formatCode="0%" sourceLinked="0"/>
              <c:spPr/>
              <c:txPr>
                <a:bodyPr/>
                <a:lstStyle/>
                <a:p>
                  <a:pPr>
                    <a:defRPr sz="600" b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numFmt formatCode="0%" sourceLinked="0"/>
            <c:txPr>
              <a:bodyPr/>
              <a:lstStyle/>
              <a:p>
                <a:pPr>
                  <a:defRPr sz="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4"/>
                <c:pt idx="0">
                  <c:v> 0100 Общегосударственный расходы</c:v>
                </c:pt>
                <c:pt idx="1">
                  <c:v> 0200 Национальная оборона</c:v>
                </c:pt>
                <c:pt idx="2">
                  <c:v> 0300 Национальная безопасность и правоохранительная деятельность</c:v>
                </c:pt>
                <c:pt idx="3">
                  <c:v> 0400 Национальная экономика</c:v>
                </c:pt>
                <c:pt idx="4">
                  <c:v> 0500 Жилищно-коммунальное хозяйство</c:v>
                </c:pt>
                <c:pt idx="5">
                  <c:v> 0600 Охрана окружающей среды</c:v>
                </c:pt>
                <c:pt idx="6">
                  <c:v> 0700 Образование</c:v>
                </c:pt>
                <c:pt idx="7">
                  <c:v> 0800 Культура, кинематография</c:v>
                </c:pt>
                <c:pt idx="8">
                  <c:v> 0900 Здравоохранение</c:v>
                </c:pt>
                <c:pt idx="9">
                  <c:v> 1000 Социальная политика</c:v>
                </c:pt>
                <c:pt idx="10">
                  <c:v> 1100 Физическая культура и спорт</c:v>
                </c:pt>
                <c:pt idx="11">
                  <c:v> 1200 Средства массовой информации</c:v>
                </c:pt>
                <c:pt idx="12">
                  <c:v> 1300 Обслуживание государственного и муниципального долга</c:v>
                </c:pt>
                <c:pt idx="13">
                  <c:v> 1400 МБТ общего характера бюджетам бюджетной системы РФ</c:v>
                </c:pt>
              </c:strCache>
            </c:strRef>
          </c:cat>
          <c:val>
            <c:numRef>
              <c:f>Лист1!$D$2:$D$16</c:f>
              <c:numCache>
                <c:formatCode>#,##0.0</c:formatCode>
                <c:ptCount val="15"/>
                <c:pt idx="0">
                  <c:v>39526.699999999997</c:v>
                </c:pt>
                <c:pt idx="1">
                  <c:v>0</c:v>
                </c:pt>
                <c:pt idx="2">
                  <c:v>140</c:v>
                </c:pt>
                <c:pt idx="3">
                  <c:v>11535.3</c:v>
                </c:pt>
                <c:pt idx="4">
                  <c:v>0</c:v>
                </c:pt>
                <c:pt idx="6">
                  <c:v>213862</c:v>
                </c:pt>
                <c:pt idx="7">
                  <c:v>23513.1</c:v>
                </c:pt>
                <c:pt idx="8">
                  <c:v>429.9</c:v>
                </c:pt>
                <c:pt idx="9">
                  <c:v>54244.5</c:v>
                </c:pt>
                <c:pt idx="10">
                  <c:v>11230.4</c:v>
                </c:pt>
                <c:pt idx="13">
                  <c:v>6315.1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egendEntry>
        <c:idx val="12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53746595985458967"/>
          <c:y val="0"/>
          <c:w val="0.40716228558584078"/>
          <c:h val="0.97175269000656461"/>
        </c:manualLayout>
      </c:layout>
      <c:txPr>
        <a:bodyPr/>
        <a:lstStyle/>
        <a:p>
          <a:pPr>
            <a:defRPr sz="8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0.00215</cdr:x>
      <cdr:y>0.02158</cdr:y>
    </cdr:from>
    <cdr:to>
      <cdr:x>0.99884</cdr:x>
      <cdr:y>0.15109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95" y="71992"/>
          <a:ext cx="617220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u="sng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Структура налоговых и неналоговых доходов в 2021 году</a:t>
          </a:r>
          <a:endParaRPr lang="ru-RU" sz="1400" b="1" u="sng" dirty="0">
            <a:solidFill>
              <a:schemeClr val="tx1">
                <a:lumMod val="50000"/>
                <a:lumOff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0.06514</cdr:x>
      <cdr:y>0.66046</cdr:y>
    </cdr:from>
    <cdr:to>
      <cdr:x>0.14266</cdr:x>
      <cdr:y>0.85443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403392" y="2283972"/>
          <a:ext cx="480055" cy="670792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0.06524</cdr:x>
      <cdr:y>0.72302</cdr:y>
    </cdr:from>
    <cdr:to>
      <cdr:x>0.1408</cdr:x>
      <cdr:y>0.91009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404011" y="2500309"/>
          <a:ext cx="467921" cy="64693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0.06696</cdr:x>
      <cdr:y>0.77452</cdr:y>
    </cdr:from>
    <cdr:to>
      <cdr:x>0.14368</cdr:x>
      <cdr:y>0.96851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414663" y="2678439"/>
          <a:ext cx="475084" cy="67083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0.08757</cdr:x>
      <cdr:y>0.59634</cdr:y>
    </cdr:from>
    <cdr:to>
      <cdr:x>0.21781</cdr:x>
      <cdr:y>0.80167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532188" y="1668735"/>
          <a:ext cx="791546" cy="574588"/>
        </a:xfrm>
        <a:prstGeom xmlns:a="http://schemas.openxmlformats.org/drawingml/2006/main" prst="straightConnector1">
          <a:avLst/>
        </a:prstGeom>
        <a:ln xmlns:a="http://schemas.openxmlformats.org/drawingml/2006/main" cap="rnd">
          <a:solidFill>
            <a:srgbClr val="002060"/>
          </a:solidFill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0.0907</cdr:x>
      <cdr:y>0.69426</cdr:y>
    </cdr:from>
    <cdr:to>
      <cdr:x>0.20187</cdr:x>
      <cdr:y>0.87656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551237" y="1942743"/>
          <a:ext cx="675621" cy="51012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0.09227</cdr:x>
      <cdr:y>0.8039</cdr:y>
    </cdr:from>
    <cdr:to>
      <cdr:x>0.1865</cdr:x>
      <cdr:y>0.95825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560763" y="2249549"/>
          <a:ext cx="572685" cy="4319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rnd" cmpd="sng" algn="ctr">
          <a:solidFill>
            <a:srgbClr val="002060"/>
          </a:solidFill>
          <a:prstDash val="sysDash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0.0012</cdr:x>
      <cdr:y>0.73475</cdr:y>
    </cdr:from>
    <cdr:to>
      <cdr:x>0.09913</cdr:x>
      <cdr:y>0.96099</cdr:y>
    </cdr:to>
    <cdr:sp macro="" textlink="">
      <cdr:nvSpPr>
        <cdr:cNvPr id="7" name="TextBox 18"/>
        <cdr:cNvSpPr txBox="1"/>
      </cdr:nvSpPr>
      <cdr:spPr>
        <a:xfrm xmlns:a="http://schemas.openxmlformats.org/drawingml/2006/main">
          <a:off x="7293" y="2174030"/>
          <a:ext cx="595167" cy="6694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2021год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2022 год</a:t>
          </a:r>
        </a:p>
        <a:p xmlns:a="http://schemas.openxmlformats.org/drawingml/2006/main">
          <a:endParaRPr lang="ru-RU" sz="75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7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2023год</a:t>
          </a:r>
          <a:endParaRPr lang="ru-RU" sz="7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1" y="2134502"/>
            <a:ext cx="6172200" cy="603343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6475"/>
            <a:ext cx="6172200" cy="1523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3" y="2134502"/>
            <a:ext cx="3037832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77269" y="2134502"/>
            <a:ext cx="3037834" cy="60334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F9E42F09B863E38EBCE8F4CCF5694EBE247709AFE9E2B0AD88EAF1550h2J2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6669360" y="0"/>
            <a:ext cx="0" cy="9144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23366" y="0"/>
            <a:ext cx="0" cy="9144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77372" y="0"/>
            <a:ext cx="0" cy="914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37666" y="0"/>
            <a:ext cx="0" cy="9144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214651"/>
            <a:ext cx="6858000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75" y="6229350"/>
            <a:ext cx="5972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              Решение </a:t>
            </a:r>
            <a:r>
              <a:rPr lang="ru-RU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от 25.12.2020г. </a:t>
            </a:r>
            <a:r>
              <a:rPr lang="ru-RU" sz="2000" kern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№162/4 «О </a:t>
            </a:r>
            <a:r>
              <a:rPr lang="ru-RU" sz="2000" kern="0" dirty="0" smtClean="0">
                <a:solidFill>
                  <a:srgbClr val="0F07B5"/>
                </a:solidFill>
                <a:latin typeface="Arial" pitchFamily="34" charset="0"/>
                <a:cs typeface="Arial" pitchFamily="34" charset="0"/>
              </a:rPr>
              <a:t>бюджете муниципального  района «Солнцевский  район» Курской области на 2021 год и на плановый период 2022 и 2023  годов»</a:t>
            </a:r>
          </a:p>
        </p:txBody>
      </p:sp>
      <p:pic>
        <p:nvPicPr>
          <p:cNvPr id="3074" name="Picture 2" descr="C:\Users\Server\Documents\2020 год\Бюджет для граждан на 2021-23\д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53" y="2286894"/>
            <a:ext cx="5805377" cy="340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4664" y="1547664"/>
            <a:ext cx="6264696" cy="684076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Рисунок 12" descr="ows_1426807591275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1763688"/>
            <a:ext cx="2590800" cy="1467688"/>
          </a:xfrm>
          <a:prstGeom prst="rect">
            <a:avLst/>
          </a:prstGeom>
        </p:spPr>
      </p:pic>
      <p:pic>
        <p:nvPicPr>
          <p:cNvPr id="14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1763687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nagrazhdanke.ru/wp-content/uploads/lgota-po-zemelnomu-nalogu-sluzhashhim-v-ar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6588224"/>
            <a:ext cx="1981200" cy="13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tatic.zakon.kz/uploads/posts/2019-08/pic_690/2019081912015931986_fotolia_82237011_subscription_monthly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6660232"/>
            <a:ext cx="2147011" cy="12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4068" y="418418"/>
            <a:ext cx="6443932" cy="84966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Физические лица - налогоплательщики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2896" y="6660232"/>
            <a:ext cx="20882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срок уплаты 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всех имущественных налогов – </a:t>
            </a:r>
            <a:endParaRPr lang="ru-RU" sz="1000" b="1" cap="all" dirty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u="heavy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не </a:t>
            </a:r>
            <a:r>
              <a:rPr lang="ru-RU" sz="1000" b="1" u="heavy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позднее  1 Декабря</a:t>
            </a: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года, следующего </a:t>
            </a:r>
            <a:endParaRPr lang="ru-RU" sz="1000" b="1" cap="all" dirty="0" smtClean="0">
              <a:solidFill>
                <a:srgbClr val="0070C0"/>
              </a:solidFill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b="1" cap="all" dirty="0" smtClean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за </a:t>
            </a:r>
            <a:r>
              <a:rPr lang="ru-RU" sz="1000" b="1" cap="all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истекшим налоговым периодом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663356" y="4012442"/>
            <a:ext cx="1651380" cy="1651380"/>
          </a:xfrm>
          <a:prstGeom prst="ellipse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" tIns="36000" rIns="18000" b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Налоги, уплачиваемые гражданами </a:t>
            </a:r>
          </a:p>
          <a:p>
            <a:pPr algn="ctr"/>
            <a:endParaRPr lang="ru-RU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2388" y="3521122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транспортный налог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4663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имущество физических лиц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51445" y="3537044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налог на доходы физических лиц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51444" y="5188423"/>
            <a:ext cx="1815152" cy="1050878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lvl="0" algn="ctr"/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</a:p>
        </p:txBody>
      </p:sp>
      <p:cxnSp>
        <p:nvCxnSpPr>
          <p:cNvPr id="26" name="Прямая соединительная линия 25"/>
          <p:cNvCxnSpPr>
            <a:stCxn id="21" idx="2"/>
            <a:endCxn id="19" idx="2"/>
          </p:cNvCxnSpPr>
          <p:nvPr/>
        </p:nvCxnSpPr>
        <p:spPr>
          <a:xfrm>
            <a:off x="1589964" y="4572000"/>
            <a:ext cx="1073392" cy="2661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2" idx="0"/>
          </p:cNvCxnSpPr>
          <p:nvPr/>
        </p:nvCxnSpPr>
        <p:spPr>
          <a:xfrm flipV="1">
            <a:off x="1592239" y="4981651"/>
            <a:ext cx="1085124" cy="2067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3" idx="2"/>
            <a:endCxn id="19" idx="6"/>
          </p:cNvCxnSpPr>
          <p:nvPr/>
        </p:nvCxnSpPr>
        <p:spPr>
          <a:xfrm flipH="1">
            <a:off x="4314736" y="4587922"/>
            <a:ext cx="1044285" cy="2502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4" idx="0"/>
          </p:cNvCxnSpPr>
          <p:nvPr/>
        </p:nvCxnSpPr>
        <p:spPr>
          <a:xfrm flipH="1" flipV="1">
            <a:off x="4294022" y="5003597"/>
            <a:ext cx="1064998" cy="18482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74" y="577970"/>
            <a:ext cx="6409426" cy="1128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безвозмездных поступлений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2021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год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10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476672" y="1763688"/>
          <a:ext cx="6264696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0083" y="3621974"/>
            <a:ext cx="1175657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223 274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6719212" cy="893135"/>
          </a:xfrm>
        </p:spPr>
        <p:txBody>
          <a:bodyPr anchor="t">
            <a:normAutofit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</p:nvPr>
        </p:nvGraphicFramePr>
        <p:xfrm>
          <a:off x="88942" y="1403650"/>
          <a:ext cx="6311856" cy="71801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06219"/>
                <a:gridCol w="1516088"/>
                <a:gridCol w="688556"/>
                <a:gridCol w="774627"/>
                <a:gridCol w="688556"/>
                <a:gridCol w="774627"/>
                <a:gridCol w="688556"/>
                <a:gridCol w="774627"/>
              </a:tblGrid>
              <a:tr h="14049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2021год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15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465833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359034</a:t>
                      </a:r>
                    </a:p>
                    <a:p>
                      <a:pPr marL="0" algn="ctr" defTabSz="790844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360797</a:t>
                      </a:r>
                    </a:p>
                    <a:p>
                      <a:pPr marL="0" algn="ctr" defTabSz="790844" rtl="0" eaLnBrk="1" fontAlgn="b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0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677">
                <a:tc gridSpan="8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9" marR="68579" marT="60959" marB="609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5967</a:t>
                      </a:r>
                    </a:p>
                    <a:p>
                      <a:pPr algn="ct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49124,2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39506,9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39526,7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8237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12749,6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11415,8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11535,3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868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5024,2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095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300171,7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215760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213862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1517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22880,6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19376,0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23513,1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212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2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23661" y="923596"/>
            <a:ext cx="1240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57975" cy="567267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</p:nvPr>
        </p:nvGraphicFramePr>
        <p:xfrm>
          <a:off x="88936" y="1291226"/>
          <a:ext cx="6386294" cy="56540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757"/>
                <a:gridCol w="1311912"/>
                <a:gridCol w="709589"/>
                <a:gridCol w="798286"/>
                <a:gridCol w="709589"/>
                <a:gridCol w="798286"/>
                <a:gridCol w="709589"/>
                <a:gridCol w="798286"/>
              </a:tblGrid>
              <a:tr h="1850880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499" marR="67499" marT="62399" marB="62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70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54923,2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54228,3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54244,5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507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13429,9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5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499" marR="67499" marT="62399" marB="623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6946,6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6315,1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73217" y="827584"/>
            <a:ext cx="1185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" y="285720"/>
            <a:ext cx="6719212" cy="766903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332656" y="8652294"/>
            <a:ext cx="6326460" cy="49170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2021-2023 годы 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423359"/>
            <a:ext cx="6326460" cy="4252822"/>
          </a:xfr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разрезе основных функций государственных органов:</a:t>
            </a:r>
          </a:p>
          <a:p>
            <a:pPr marL="0" indent="0">
              <a:buNone/>
            </a:pP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11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Содержимое 2"/>
          <p:cNvSpPr txBox="1">
            <a:spLocks/>
          </p:cNvSpPr>
          <p:nvPr/>
        </p:nvSpPr>
        <p:spPr>
          <a:xfrm>
            <a:off x="332656" y="5289056"/>
            <a:ext cx="632646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78785" y="2261023"/>
          <a:ext cx="6192688" cy="345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27805" y="491706"/>
            <a:ext cx="6530196" cy="9119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Расходы бюджета муниципального района «Солнцевский район»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22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608" y="4550735"/>
            <a:ext cx="6166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год</a:t>
            </a:r>
          </a:p>
          <a:p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2023 год</a:t>
            </a:r>
            <a:endParaRPr lang="ru-RU" sz="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36" y="323528"/>
            <a:ext cx="6487064" cy="10801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8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14067" y="1604519"/>
          <a:ext cx="6107501" cy="68444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95624"/>
                <a:gridCol w="759124"/>
                <a:gridCol w="793630"/>
                <a:gridCol w="759123"/>
              </a:tblGrid>
              <a:tr h="23549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195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435288,1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337165,6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338928,7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24 599,5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21 094,9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25 231,9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41656,3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40876,8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41107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310533,1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226982,8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225901,7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3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11 906,3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10 785,2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10 964,0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5744,8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273,3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14 830,4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12 108,8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11 292,0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12 567,7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12 012,7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12 012,7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399,6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394,8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394,8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394,8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140,0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10 412,3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10 245,2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9 613,7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4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320,8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326,0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1 368,5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1 371,5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1 391,3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126,0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260,0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5499" y="138219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Солнцевском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04981"/>
            <a:ext cx="5954610" cy="6726955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Ответственный исполнитель:</a:t>
            </a:r>
          </a:p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 </a:t>
            </a:r>
            <a:r>
              <a:rPr lang="ru-RU" sz="1400" i="1" dirty="0" smtClean="0">
                <a:solidFill>
                  <a:srgbClr val="600AB6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4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400" i="1" dirty="0" smtClean="0">
                <a:solidFill>
                  <a:srgbClr val="600AB6"/>
                </a:solidFill>
              </a:rPr>
              <a:t>  района Курской области</a:t>
            </a:r>
          </a:p>
          <a:p>
            <a:pPr algn="r">
              <a:buFontTx/>
              <a:buNone/>
              <a:defRPr/>
            </a:pPr>
            <a:r>
              <a:rPr lang="ru-RU" sz="1400" dirty="0" smtClean="0">
                <a:solidFill>
                  <a:srgbClr val="600AB6"/>
                </a:solidFill>
              </a:rPr>
              <a:t>Предусмотрено в бюджете</a:t>
            </a:r>
            <a:r>
              <a:rPr lang="ru-RU" sz="1400" i="1" dirty="0" smtClean="0">
                <a:solidFill>
                  <a:srgbClr val="600AB6"/>
                </a:solidFill>
              </a:rPr>
              <a:t>: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2021 год- 24 599,5тыс.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На 2022 год- 21 094,9тыс.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rgbClr val="600AB6"/>
                </a:solidFill>
              </a:rPr>
              <a:t>   На 2023 год- 25 231,9 тыс. рублей</a:t>
            </a:r>
          </a:p>
          <a:p>
            <a:pPr>
              <a:buFontTx/>
              <a:buNone/>
              <a:defRPr/>
            </a:pPr>
            <a:r>
              <a:rPr lang="ru-RU" sz="1400" i="1" u="sng" dirty="0" smtClean="0">
                <a:solidFill>
                  <a:srgbClr val="600AB6"/>
                </a:solidFill>
              </a:rPr>
              <a:t>Цели муниципальной программы: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400" i="1" dirty="0" smtClean="0">
                <a:solidFill>
                  <a:srgbClr val="600AB6"/>
                </a:solidFill>
              </a:rPr>
              <a:t> </a:t>
            </a:r>
            <a:r>
              <a:rPr lang="ru-RU" sz="1100" i="1" dirty="0" smtClean="0">
                <a:solidFill>
                  <a:srgbClr val="600AB6"/>
                </a:solidFill>
              </a:rPr>
              <a:t>обеспечение права граждан на участие  в культурной    жизни района, ведение здорового  образа жизни;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 создание населению условий для равного  доступа к  произведениям кинематографии;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сохранение и развитие библиотечной отрасли;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rgbClr val="600AB6"/>
                </a:solidFill>
              </a:rPr>
              <a:t>создание условий для успешной реализации  муниципальной программы </a:t>
            </a:r>
            <a:r>
              <a:rPr lang="ru-RU" sz="1100" i="1" dirty="0" err="1" smtClean="0">
                <a:solidFill>
                  <a:srgbClr val="600AB6"/>
                </a:solidFill>
              </a:rPr>
              <a:t>Солнцевского</a:t>
            </a:r>
            <a:r>
              <a:rPr lang="ru-RU" sz="1100" i="1" dirty="0" smtClean="0">
                <a:solidFill>
                  <a:srgbClr val="600AB6"/>
                </a:solidFill>
              </a:rPr>
              <a:t>  района                                                           Курской области  «Развитие  культуры».</a:t>
            </a:r>
          </a:p>
          <a:p>
            <a:pPr>
              <a:buFontTx/>
              <a:buNone/>
              <a:defRPr/>
            </a:pPr>
            <a:endParaRPr lang="ru-RU" sz="1400" i="1" u="sng" dirty="0" smtClean="0">
              <a:solidFill>
                <a:srgbClr val="0066FF"/>
              </a:solidFill>
            </a:endParaRP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0066FF"/>
                </a:solidFill>
              </a:rPr>
              <a:t>    </a:t>
            </a:r>
            <a:endParaRPr lang="ru-RU" sz="1400" i="1" dirty="0">
              <a:solidFill>
                <a:srgbClr val="0066FF"/>
              </a:solidFill>
            </a:endParaRPr>
          </a:p>
        </p:txBody>
      </p:sp>
      <p:sp>
        <p:nvSpPr>
          <p:cNvPr id="36868" name="AutoShape 9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AutoShape 11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AutoShape 13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16682" y="-192617"/>
            <a:ext cx="2286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6" name="Picture 2" descr="C:\Users\Server\Documents\2018 год\БЮДЖЕТ ДЛЯ ГРАЖДАН НА 2019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143" y="6572264"/>
            <a:ext cx="2208363" cy="1622829"/>
          </a:xfrm>
          <a:prstGeom prst="rect">
            <a:avLst/>
          </a:prstGeom>
          <a:noFill/>
        </p:spPr>
      </p:pic>
      <p:pic>
        <p:nvPicPr>
          <p:cNvPr id="1026" name="Picture 2" descr="C:\Users\Server\Documents\2019 год\БЮДЖЕТ для Граждан на 2020г\куль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264" y="6564702"/>
            <a:ext cx="2070340" cy="1630393"/>
          </a:xfrm>
          <a:prstGeom prst="rect">
            <a:avLst/>
          </a:prstGeom>
          <a:noFill/>
        </p:spPr>
      </p:pic>
      <p:pic>
        <p:nvPicPr>
          <p:cNvPr id="1027" name="Picture 3" descr="C:\Users\Server\Documents\2019 год\БЮДЖЕТ для Граждан на 2020г\к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67" y="1958196"/>
            <a:ext cx="2665563" cy="1751162"/>
          </a:xfrm>
          <a:prstGeom prst="rect">
            <a:avLst/>
          </a:prstGeom>
          <a:noFill/>
        </p:spPr>
      </p:pic>
      <p:pic>
        <p:nvPicPr>
          <p:cNvPr id="14" name="Picture 3" descr="C:\Users\Server\Documents\2018 год\БЮДЖЕТ ДЛЯ ГРАЖДАН НА 2019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362" y="6564702"/>
            <a:ext cx="2191110" cy="16303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solidFill>
            <a:srgbClr val="40F8E2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 поддержка  граждан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400" i="1" u="sng" dirty="0" smtClean="0">
                <a:solidFill>
                  <a:srgbClr val="00CC00"/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rgbClr val="00CC00"/>
                </a:solidFill>
              </a:rPr>
              <a:t>: Управление социального обеспечения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 Курской области; Отдел опеки и попечительства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района; Отдел культуры Администрации </a:t>
            </a:r>
            <a:r>
              <a:rPr lang="ru-RU" sz="1400" dirty="0" err="1" smtClean="0">
                <a:solidFill>
                  <a:srgbClr val="00CC00"/>
                </a:solidFill>
              </a:rPr>
              <a:t>Солнцевского</a:t>
            </a:r>
            <a:r>
              <a:rPr lang="ru-RU" sz="1400" dirty="0" smtClean="0">
                <a:solidFill>
                  <a:srgbClr val="00CC00"/>
                </a:solidFill>
              </a:rPr>
              <a:t>  района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2021 год- 41656,3тыс.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2022 год- 40876,8тыс.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0CC00"/>
                </a:solidFill>
              </a:rPr>
              <a:t>На 2023 год- 41107,0тыс. рублей</a:t>
            </a:r>
          </a:p>
          <a:p>
            <a:pPr algn="ctr">
              <a:buFontTx/>
              <a:buNone/>
              <a:defRPr/>
            </a:pPr>
            <a:r>
              <a:rPr lang="ru-RU" sz="1400" b="1" i="1" dirty="0" smtClean="0">
                <a:solidFill>
                  <a:srgbClr val="00CC00"/>
                </a:solidFill>
              </a:rPr>
              <a:t>Цели  муниципальной программы</a:t>
            </a:r>
            <a:r>
              <a:rPr lang="ru-RU" sz="1400" b="1" dirty="0" smtClean="0">
                <a:solidFill>
                  <a:srgbClr val="00CC00"/>
                </a:solidFill>
              </a:rPr>
              <a:t>: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00CC00"/>
                </a:solidFill>
              </a:rPr>
              <a:t>Рост благосостояния граждан-                                                                            получателей мер социальной  поддержки;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00CC00"/>
                </a:solidFill>
              </a:rPr>
              <a:t>Улучшение демографической ситуации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>
                <a:solidFill>
                  <a:srgbClr val="00CC00"/>
                </a:solidFill>
              </a:rPr>
              <a:t>Повышение доступности социального                                                         обслуживания населения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Users\Server\Documents\2020 год\Бюджет для граждан на 2021-23\соц п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852" y="5709684"/>
            <a:ext cx="5784112" cy="32110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образования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2021 год- 310533,1тыс.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год- 226982,8тыс.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год- 225901,7тыс. рублей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rgbClr val="0F07B5"/>
                </a:solidFill>
              </a:rPr>
              <a:t>Цели  муниципальной программы</a:t>
            </a:r>
            <a:r>
              <a:rPr lang="ru-RU" sz="1200" b="1" dirty="0" smtClean="0">
                <a:solidFill>
                  <a:srgbClr val="0F07B5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Внедрение механизмов формирования и реализации                                                                                 современных моделей дошкольного, общего                                                                                                           образования, обеспечивающих равные возможности                                                                                            для получения качественного образования в  соответствии                                                                                   с требованиями инновационного развития экономики,    современными потребностями общества и  каждого                                                                                         гражданина, развитие и внедрение современных                                                                                            моделей успешной социализации детей;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Обеспечение объективной информацией о качестве образования                                                                             для обоснованных управленческих решений;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rgbClr val="0F07B5"/>
                </a:solidFill>
              </a:rPr>
              <a:t>Поддержка устойчивого развития системы образования, а также                                                                  повышения уровня информированности потребителей образовательных услуг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2096219"/>
            <a:ext cx="2553417" cy="2165230"/>
          </a:xfrm>
          <a:prstGeom prst="rect">
            <a:avLst/>
          </a:prstGeom>
          <a:noFill/>
        </p:spPr>
      </p:pic>
      <p:pic>
        <p:nvPicPr>
          <p:cNvPr id="2051" name="Picture 3" descr="C:\Users\Server\Documents\2019 год\БЮДЖЕТ для Граждан на 2020г\дсадд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263" y="7185804"/>
            <a:ext cx="2096219" cy="1785667"/>
          </a:xfrm>
          <a:prstGeom prst="rect">
            <a:avLst/>
          </a:prstGeom>
          <a:noFill/>
        </p:spPr>
      </p:pic>
      <p:pic>
        <p:nvPicPr>
          <p:cNvPr id="2052" name="Picture 4" descr="C:\Users\Server\Documents\2019 год\БЮДЖЕТ для Граждан на 2020г\юн ар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023" y="7211683"/>
            <a:ext cx="2234241" cy="1768415"/>
          </a:xfrm>
          <a:prstGeom prst="rect">
            <a:avLst/>
          </a:prstGeom>
          <a:noFill/>
        </p:spPr>
      </p:pic>
      <p:pic>
        <p:nvPicPr>
          <p:cNvPr id="2053" name="Picture 5" descr="C:\Users\Server\Documents\2019 год\БЮДЖЕТ для Граждан на 2020г\прил для Бюджет для граждан 2020 г\обра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176" y="7323828"/>
            <a:ext cx="1958198" cy="18201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076451"/>
            <a:ext cx="6172200" cy="6034616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5">
                    <a:lumMod val="50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</a:rPr>
              <a:t>Солнцевского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2021 год- 11 906,3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2022 год- 10 785,2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 2023 год- 10 964,0тыс. рублей</a:t>
            </a:r>
          </a:p>
          <a:p>
            <a:pPr algn="just">
              <a:buFontTx/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/>
              <a:t>Обеспечение благоприятных   условий для  развития экономики и социальной сферы за счет формирования сети автомобильных дорог муниципального значения, отвечающей потребности в перевозках автомобильным транспортом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Повышение доступности и качества услуг транспортного комплекса для населения</a:t>
            </a:r>
          </a:p>
          <a:p>
            <a:pPr>
              <a:buFontTx/>
              <a:buChar char="-"/>
              <a:defRPr/>
            </a:pPr>
            <a:r>
              <a:rPr lang="ru-RU" sz="1200" dirty="0" smtClean="0"/>
              <a:t>Уменьшение количества погибших в </a:t>
            </a:r>
            <a:r>
              <a:rPr lang="ru-RU" sz="1200" dirty="0" err="1" smtClean="0"/>
              <a:t>дорожно</a:t>
            </a:r>
            <a:r>
              <a:rPr lang="ru-RU" sz="1200" dirty="0" smtClean="0"/>
              <a:t>- транспортных происшествиях</a:t>
            </a:r>
            <a:endParaRPr lang="ru-RU" sz="1200" dirty="0"/>
          </a:p>
        </p:txBody>
      </p:sp>
      <p:pic>
        <p:nvPicPr>
          <p:cNvPr id="6" name="Picture 3" descr="E:\Foto\Презентации\отчет главы 2017\фото к отчёту главы\20170202_08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27" y="6245525"/>
            <a:ext cx="2704537" cy="185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61" y="313899"/>
            <a:ext cx="6612340" cy="81886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/>
          <p:nvPr/>
        </p:nvGrpSpPr>
        <p:grpSpPr>
          <a:xfrm>
            <a:off x="0" y="8516198"/>
            <a:ext cx="6858000" cy="627797"/>
            <a:chOff x="0" y="6387152"/>
            <a:chExt cx="9144000" cy="470848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387152"/>
              <a:ext cx="9144000" cy="47084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Бюджет муниципального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района «Солнцевский  район»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на 2021-2023</a:t>
              </a:r>
              <a:r>
                <a:rPr kumimoji="0" lang="ru-RU" sz="1400" i="1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годы</a:t>
              </a:r>
              <a:r>
                <a:rPr kumimoji="0" lang="ru-RU" sz="140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endParaRPr kumimoji="0" lang="ru-RU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1119116"/>
            <a:ext cx="6172200" cy="7049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период.</a:t>
            </a:r>
          </a:p>
          <a:p>
            <a:pPr>
              <a:buNone/>
            </a:pP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76672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epositphotos_10666477-stock-photo-color-pu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904" y="2339752"/>
            <a:ext cx="1950720" cy="1950720"/>
          </a:xfrm>
          <a:prstGeom prst="rect">
            <a:avLst/>
          </a:prstGeom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628800" y="2915816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4941168" y="2627784"/>
            <a:ext cx="1461762" cy="6048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1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9080" y="5977718"/>
            <a:ext cx="2708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defTabSz="936382"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из принципа обеспечения всех социальных обязательств и поддержки муниципальных образований области.</a:t>
            </a: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buFont typeface="Wingdings" pitchFamily="2" charset="2"/>
              <a:buChar char="ü"/>
              <a:defRPr/>
            </a:pP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36382">
              <a:defRPr/>
            </a:pPr>
            <a:endParaRPr lang="ru-RU" sz="1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0070C0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702609">
            <a:off x="4337603" y="3045408"/>
            <a:ext cx="972864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3212976" y="31318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БЮДЖЕТ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2656" y="3671248"/>
            <a:ext cx="3816424" cy="49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  <a:endParaRPr lang="ru-RU" sz="11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– расходы равны доходам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endParaRPr lang="ru-RU" sz="11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на прибыль, налоги на имущество и др.).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за пользование имуществом государства, средства самообложения граждан.</a:t>
            </a:r>
          </a:p>
          <a:p>
            <a:pPr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 – средства,  поступающие из других бюджетов бюджетной системы РФ, а также безвозмездные перечисления от физических и юридических лиц. </a:t>
            </a:r>
            <a:endParaRPr lang="ru-RU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1088" y="4139952"/>
            <a:ext cx="2194560" cy="16459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rgbClr val="7030A0"/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год- 5744,8тыс.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год- 273,3тыс.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год- 0тыс.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Формирование  и создание максимально                                                 благоприятных, комфортных и безопасных условий для проживания жителей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района Курской области.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Предоставление государственной поддержки в решение жилищной проблемы молодым семьям, признанным в установленном порядке, нуждающимся в улучшении жилищных условий.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40964" name="Picture 2" descr="E:\Foto\Презентации\отчет главы 2017\жилье\Кочергина Марина Анатольевна\д.Халино Ивановский сель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526" y="6467295"/>
            <a:ext cx="3588588" cy="25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rgbClr val="FFFF00"/>
          </a:solidFill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rgbClr val="9933FF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9933FF"/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rgbClr val="9933FF"/>
                </a:solidFill>
              </a:rPr>
              <a:t> </a:t>
            </a:r>
            <a:r>
              <a:rPr lang="ru-RU" sz="1600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600" dirty="0" smtClean="0">
                <a:solidFill>
                  <a:srgbClr val="9933FF"/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2021 год- 14 830,4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2022 год- 12 108,8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rgbClr val="9933FF"/>
                </a:solidFill>
              </a:rPr>
              <a:t>На 2023 год- 11 292,0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9933FF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9933FF"/>
                </a:solidFill>
              </a:rPr>
              <a:t>Цели 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 повышение эффективности реализации                                                                    молодежной политики;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создание условий, обеспечивающих повышение                                                    мотивации жителей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Солнцевского</a:t>
            </a:r>
            <a:r>
              <a:rPr lang="ru-RU" sz="1400" b="1" i="1" dirty="0" smtClean="0">
                <a:solidFill>
                  <a:srgbClr val="9933FF"/>
                </a:solidFill>
              </a:rPr>
              <a:t>  района                                                                         Курской области к регулярным занятиям                                                                      физической  культурой и  спортом и ведению                                                                    здорового образа жизни;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rgbClr val="9933FF"/>
                </a:solidFill>
              </a:rPr>
              <a:t>развитие системы оздоровления и отдыха                                                                             детей в </a:t>
            </a:r>
            <a:r>
              <a:rPr lang="ru-RU" sz="1400" b="1" i="1" dirty="0" err="1" smtClean="0">
                <a:solidFill>
                  <a:srgbClr val="9933FF"/>
                </a:solidFill>
              </a:rPr>
              <a:t>Солнцевском</a:t>
            </a:r>
            <a:r>
              <a:rPr lang="ru-RU" sz="1400" b="1" i="1" dirty="0" smtClean="0">
                <a:solidFill>
                  <a:srgbClr val="9933FF"/>
                </a:solidFill>
              </a:rPr>
              <a:t> районе Курской области.</a:t>
            </a:r>
            <a:endParaRPr lang="ru-RU" sz="1400" b="1" i="1" dirty="0">
              <a:solidFill>
                <a:srgbClr val="9933FF"/>
              </a:solidFill>
            </a:endParaRPr>
          </a:p>
        </p:txBody>
      </p:sp>
      <p:pic>
        <p:nvPicPr>
          <p:cNvPr id="2050" name="Picture 2" descr="C:\Users\Server\Documents\2018 год\БЮДЖЕТ ДЛЯ ГРАЖДАН НА 2019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69" y="2095483"/>
            <a:ext cx="2415396" cy="2114208"/>
          </a:xfrm>
          <a:prstGeom prst="rect">
            <a:avLst/>
          </a:prstGeom>
          <a:noFill/>
        </p:spPr>
      </p:pic>
      <p:pic>
        <p:nvPicPr>
          <p:cNvPr id="19457" name="Picture 1" descr="C:\Users\Server\Documents\2019 год\БЮДЖЕТ для Граждан на 2020г\физ-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08" y="7030528"/>
            <a:ext cx="2846717" cy="1871932"/>
          </a:xfrm>
          <a:prstGeom prst="rect">
            <a:avLst/>
          </a:prstGeom>
          <a:noFill/>
        </p:spPr>
      </p:pic>
      <p:pic>
        <p:nvPicPr>
          <p:cNvPr id="2" name="Picture 2" descr="C:\Users\Server\Documents\2020 год\Бюджет для граждан на 2021-23\сп пло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6985591"/>
            <a:ext cx="3391786" cy="19457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Администрация </a:t>
            </a:r>
            <a:r>
              <a:rPr lang="ru-RU" sz="1600" b="1" i="1" dirty="0" err="1" smtClean="0"/>
              <a:t>Солнцевского</a:t>
            </a:r>
            <a:r>
              <a:rPr lang="ru-RU" sz="1600" b="1" i="1" dirty="0" smtClean="0"/>
              <a:t>  района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Курской области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год- 12 567,7тыс.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год- 12 012,7тыс.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год- 12 012,7тыс. рублей</a:t>
            </a:r>
          </a:p>
          <a:p>
            <a:pPr algn="just">
              <a:buFontTx/>
              <a:buNone/>
              <a:defRPr/>
            </a:pPr>
            <a:r>
              <a:rPr lang="ru-RU" sz="1200" b="1" i="1" dirty="0" smtClean="0"/>
              <a:t>                             Цели  муниципальной программы</a:t>
            </a:r>
            <a:r>
              <a:rPr lang="ru-RU" sz="1200" b="1" dirty="0" smtClean="0"/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Решение вопросов местного значения и повышение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эффективности деятельности местной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Совершенствование системы управления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муниципальной службой;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Формирование высококвалифицированного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кадрового состава, обеспечивающего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эффективность муниципального  управления;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Развитие организованного, информационного и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финансового  обеспечения муниципальной службы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в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Курской области</a:t>
            </a:r>
          </a:p>
        </p:txBody>
      </p:sp>
      <p:pic>
        <p:nvPicPr>
          <p:cNvPr id="3074" name="Picture 2" descr="C:\Users\Server\Documents\2018 год\БЮДЖЕТ ДЛЯ ГРАЖДАН НА 2019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90" y="5238755"/>
            <a:ext cx="2648536" cy="2369743"/>
          </a:xfrm>
          <a:prstGeom prst="rect">
            <a:avLst/>
          </a:prstGeom>
          <a:noFill/>
        </p:spPr>
      </p:pic>
      <p:pic>
        <p:nvPicPr>
          <p:cNvPr id="6" name="Picture 2" descr="C:\Users\Server\Documents\2019 год\БЮДЖЕТ для Граждан на 2020г\мун слу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493" y="2449901"/>
            <a:ext cx="2428892" cy="18029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«Сохранение и развитие архивного дела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Архивный отдел 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399,6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399,6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399,6 тыс. рублей</a:t>
            </a: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- сохранение архивных документов, хранящихся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в  архивном отделе Администрации </a:t>
            </a:r>
            <a:r>
              <a:rPr lang="ru-RU" sz="12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района Курской области, как культурного и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исторического наследия  района;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-внедрение информационных продуктов и технологий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в архивную отрасль с  целью повышения  качества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предоставляемых услуг, а также удовлетворения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информационных потребностей граждан в условиях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информационного  общества;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-организация и проведение информационных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мероприятий с  использованием архивным документов.</a:t>
            </a:r>
            <a:endParaRPr lang="ru-RU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6" name="Picture 4" descr="L:\DCIM\100CANON\IMG_6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2059519"/>
            <a:ext cx="2295255" cy="20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L:\DCIM\100CANON\IMG_6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829" y="7090913"/>
            <a:ext cx="2819053" cy="18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год- 394,8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год- 3394,8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год- 394,8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создание организационных и социальных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условий для дальнейшего укрепления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законности и правопорядка, обеспечения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безопасности граждан на территории </a:t>
            </a:r>
          </a:p>
          <a:p>
            <a:pPr>
              <a:buFontTx/>
              <a:buNone/>
              <a:defRPr/>
            </a:pPr>
            <a:r>
              <a:rPr lang="ru-RU" sz="1600" dirty="0" err="1" smtClean="0"/>
              <a:t>Солнцевского</a:t>
            </a:r>
            <a:r>
              <a:rPr lang="ru-RU" sz="1600" dirty="0" smtClean="0"/>
              <a:t>  района Курской области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2021 год- 140,0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2022 год- 140,0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2023 год- 140,0 тыс. рублей</a:t>
            </a:r>
          </a:p>
          <a:p>
            <a:pPr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400" b="1" dirty="0" smtClean="0"/>
              <a:t>Обеспечение эффективного повседневного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функционирования системы ГО,  защиты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населения и территорий от ЧС, безопасности                                                                     людей на водных объектах</a:t>
            </a:r>
          </a:p>
        </p:txBody>
      </p:sp>
      <p:pic>
        <p:nvPicPr>
          <p:cNvPr id="4098" name="Picture 2" descr="C:\Users\Server\Documents\2018 год\БЮДЖЕТ ДЛЯ ГРАЖДАН НА 2019\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36" y="5958708"/>
            <a:ext cx="2902688" cy="2476517"/>
          </a:xfrm>
          <a:prstGeom prst="rect">
            <a:avLst/>
          </a:prstGeom>
          <a:noFill/>
        </p:spPr>
      </p:pic>
      <p:pic>
        <p:nvPicPr>
          <p:cNvPr id="1026" name="Picture 2" descr="C:\Users\Server\Documents\2020 год\Бюджет для граждан на 2021-23\на во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3173" y="5954232"/>
            <a:ext cx="3147236" cy="242422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финансами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34365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1800" i="1" u="sng" dirty="0" smtClean="0">
                <a:solidFill>
                  <a:srgbClr val="0F07B5"/>
                </a:solidFill>
              </a:rPr>
              <a:t>Ответственный исполнитель</a:t>
            </a:r>
            <a:r>
              <a:rPr lang="ru-RU" dirty="0" smtClean="0">
                <a:solidFill>
                  <a:srgbClr val="0F07B5"/>
                </a:solidFill>
              </a:rPr>
              <a:t>: 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Управление финансов  Администрации</a:t>
            </a:r>
          </a:p>
          <a:p>
            <a:pPr algn="ctr">
              <a:buFontTx/>
              <a:buNone/>
              <a:defRPr/>
            </a:pPr>
            <a:r>
              <a:rPr lang="ru-RU" sz="1600" dirty="0" smtClean="0">
                <a:solidFill>
                  <a:srgbClr val="0F07B5"/>
                </a:solidFill>
              </a:rPr>
              <a:t> </a:t>
            </a:r>
            <a:r>
              <a:rPr lang="ru-RU" sz="1600" dirty="0" err="1" smtClean="0">
                <a:solidFill>
                  <a:srgbClr val="0F07B5"/>
                </a:solidFill>
              </a:rPr>
              <a:t>Солнцевского</a:t>
            </a:r>
            <a:r>
              <a:rPr lang="ru-RU" sz="1600" dirty="0" smtClean="0">
                <a:solidFill>
                  <a:srgbClr val="0F07B5"/>
                </a:solidFill>
              </a:rPr>
              <a:t>  района Курской области; 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2021 год – 10 412,3тыс.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2022 год – 10 245,2тыс.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>
                <a:solidFill>
                  <a:srgbClr val="0F07B5"/>
                </a:solidFill>
              </a:rPr>
              <a:t>На 2023 год – 9 613,7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rgbClr val="0F07B5"/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rgbClr val="0F07B5"/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исполнен расходных обязательств муниципального  района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район» Курской области на основе долгосрочной сбалансированности и устойчивости бюджетной  системы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района, оптимальной налоговой и долговой нагрузки и повышения  эффективности использования бюджетных средств;</a:t>
            </a:r>
          </a:p>
          <a:p>
            <a:pPr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Содействие муниципальным образованиям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района в решении вопросов 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erver\Documents\2019 год\БЮДЖЕТ для Граждан на 2020г\ф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423" y="6618826"/>
            <a:ext cx="3168728" cy="2024841"/>
          </a:xfrm>
          <a:prstGeom prst="rect">
            <a:avLst/>
          </a:prstGeom>
          <a:noFill/>
        </p:spPr>
      </p:pic>
      <p:pic>
        <p:nvPicPr>
          <p:cNvPr id="4099" name="Picture 3" descr="C:\Users\Server\Documents\2019 год\БЮДЖЕТ для Граждан на 2020г\фин  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287" y="6650965"/>
            <a:ext cx="2829464" cy="20013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инвестиционной политики, экономики, архитектуры, строительства, имущественных и земельных правоотношений Администрации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год- 5,0 тыс. рублей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447" y="3788994"/>
            <a:ext cx="2567646" cy="210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18 год\БЮДЖЕТ ДЛЯ ГРАЖДАН НА 2019\009 м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8457" y="6349041"/>
            <a:ext cx="2588235" cy="2318737"/>
          </a:xfrm>
          <a:prstGeom prst="rect">
            <a:avLst/>
          </a:prstGeom>
          <a:noFill/>
        </p:spPr>
      </p:pic>
      <p:pic>
        <p:nvPicPr>
          <p:cNvPr id="2050" name="Picture 2" descr="C:\Users\Server\Documents\2020 год\Бюджет для граждан на 2021-23\мал биз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50" y="4859079"/>
            <a:ext cx="3083443" cy="37958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ЗАГС Администрации  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год- 1 368,5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год- 1371,5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год- 1391,3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Обеспечение государственной регистрации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актов гражданского  состояния на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территории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области в соответствии с законодательством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Российской Федерации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Повышение качества предоставления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государственных услуг государственной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регистрации актов гражданского  состояния,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в том числе в электронном виде.</a:t>
            </a:r>
          </a:p>
          <a:p>
            <a:pPr algn="just">
              <a:buFontTx/>
              <a:buNone/>
              <a:defRPr/>
            </a:pPr>
            <a:endParaRPr lang="ru-RU" sz="1600" i="1" dirty="0" smtClean="0"/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909" y="6055742"/>
            <a:ext cx="3011091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занятости  населения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2021 год- 320,8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2022 год- 326,0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2023 год- 326,0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Создание условий развития эффективности рынка  труда;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Обеспечение  государственных гарантий по содействию реализации прав граждан на полную, продуктивную и свободную избранную занятость;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Улучшение условий и охраны труда, снижения профессиональных  рисков организации  </a:t>
            </a:r>
            <a:r>
              <a:rPr lang="ru-RU" sz="1600" i="1" dirty="0" err="1" smtClean="0"/>
              <a:t>Солнцевского</a:t>
            </a:r>
            <a:r>
              <a:rPr lang="ru-RU" sz="1600" i="1" dirty="0" smtClean="0"/>
              <a:t>  района Курской области.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160736" y="285751"/>
          <a:ext cx="6581890" cy="8382025"/>
        </p:xfrm>
        <a:graphic>
          <a:graphicData uri="http://schemas.openxmlformats.org/drawingml/2006/table">
            <a:tbl>
              <a:tblPr/>
              <a:tblGrid>
                <a:gridCol w="3155670"/>
                <a:gridCol w="668740"/>
                <a:gridCol w="756601"/>
                <a:gridCol w="684519"/>
                <a:gridCol w="409472"/>
                <a:gridCol w="275048"/>
                <a:gridCol w="192409"/>
                <a:gridCol w="439431"/>
              </a:tblGrid>
              <a:tr h="801649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60965" marB="6096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2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2019г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33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(т.р.)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103 430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107 512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112 706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119 422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126 542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1 623,6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1 431,7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1 566,3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823,6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896,0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932,5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967,7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1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26 439,2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27 781,3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28 939,9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120,9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256,9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2595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2580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7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92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каждого года (млн.р.)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239,8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250,7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264,1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279,9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088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общественного  питания (млн. р.)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5" marB="6096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информационного общества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Адмнистрация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год- 126,0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2022 год- 126,0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2023 год- 126,0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Повышение эффективности  функционирования экономики, муниципального управления и местного самоуправления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области за счет внедрения и массового распространения информационных и коммуникационных технологий;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Развитие единого информационного пространства органов управления Солнцевского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Обеспечение прав граждан на  свободный поиск, получение, передачу и распространение информации, увеличение эффективности оказания муниципальных услуг</a:t>
            </a:r>
          </a:p>
          <a:p>
            <a:pPr algn="just">
              <a:buFontTx/>
              <a:buChar char="-"/>
              <a:defRPr/>
            </a:pPr>
            <a:endParaRPr lang="ru-RU" sz="1600" i="1" dirty="0" smtClean="0"/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457" y="2682815"/>
            <a:ext cx="2932780" cy="15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047" y="476251"/>
            <a:ext cx="6172200" cy="1524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наркомании и медико-социальная реабилитация больных наркоманией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268528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Администрация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8,0тыс.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2022 год-  8,0тыс.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2023 год-  8,0тыс. рублей</a:t>
            </a:r>
          </a:p>
          <a:p>
            <a:pPr>
              <a:buFontTx/>
              <a:buNone/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. Снижение уровня немедицинского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потребления населением  </a:t>
            </a:r>
          </a:p>
          <a:p>
            <a:pPr>
              <a:buFontTx/>
              <a:buNone/>
              <a:defRPr/>
            </a:pP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психоактивных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веществ и создание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системы медико-социальной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реабилитации больных наркоманией 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Солнцевском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районе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erver\Documents\2018 год\БЮДЖЕТ ДЛЯ ГРАЖДАН НА 2019\100  н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29" y="2122099"/>
            <a:ext cx="2688787" cy="20703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в муниципальном образовании «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Солнцевксий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район»»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         На 2021 год- 260,0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2022 год-0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2023 год- 0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и задачи муниципальной программы:</a:t>
            </a:r>
          </a:p>
          <a:p>
            <a:pPr algn="ctr">
              <a:buNone/>
              <a:defRPr/>
            </a:pPr>
            <a:r>
              <a:rPr lang="ru-RU" sz="1400" i="1" dirty="0" smtClean="0"/>
              <a:t>Цель программы:</a:t>
            </a:r>
          </a:p>
          <a:p>
            <a:pPr algn="ctr">
              <a:buNone/>
              <a:defRPr/>
            </a:pPr>
            <a:r>
              <a:rPr lang="ru-RU" sz="1400" i="1" dirty="0" smtClean="0"/>
              <a:t> -Создание условий для эффективного развития и совершенствования муниципальной службы  в Администрации Солнцевского района Курской области.</a:t>
            </a:r>
          </a:p>
          <a:p>
            <a:pPr algn="ctr">
              <a:buNone/>
              <a:defRPr/>
            </a:pPr>
            <a:r>
              <a:rPr lang="ru-RU" sz="1400" i="1" dirty="0" smtClean="0"/>
              <a:t>Основные задачи программы :</a:t>
            </a:r>
          </a:p>
          <a:p>
            <a:pPr algn="ctr">
              <a:buNone/>
              <a:defRPr/>
            </a:pPr>
            <a:r>
              <a:rPr lang="ru-RU" sz="1400" i="1" dirty="0" smtClean="0"/>
              <a:t>-формирование эффективной системы управления  муниципальной службой;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Повышение ответственности муниципальных служащих за  результаты своей деятельности;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Обеспечение открытости и прозрачности муниципальной службы;</a:t>
            </a:r>
          </a:p>
          <a:p>
            <a:pPr algn="ctr">
              <a:buFontTx/>
              <a:buChar char="-"/>
              <a:defRPr/>
            </a:pPr>
            <a:r>
              <a:rPr lang="ru-RU" sz="1400" i="1" dirty="0" smtClean="0"/>
              <a:t>Укрепление материально-технической базы, необходимой для эффективного развития муниципальной службы</a:t>
            </a:r>
            <a:r>
              <a:rPr lang="ru-RU" sz="1600" i="1" dirty="0" smtClean="0"/>
              <a:t>;</a:t>
            </a:r>
          </a:p>
          <a:p>
            <a:pPr algn="ctr">
              <a:buNone/>
              <a:defRPr/>
            </a:pPr>
            <a:r>
              <a:rPr lang="ru-RU" sz="1600" i="1" dirty="0" smtClean="0"/>
              <a:t>-</a:t>
            </a:r>
            <a:r>
              <a:rPr lang="ru-RU" sz="1400" i="1" dirty="0" smtClean="0"/>
              <a:t>создание единой системы непрерывного обучения муниципальных служащих</a:t>
            </a:r>
          </a:p>
          <a:p>
            <a:pPr algn="ctr">
              <a:buFontTx/>
              <a:buChar char="-"/>
              <a:defRPr/>
            </a:pPr>
            <a:endParaRPr lang="ru-RU" sz="1600" i="1" dirty="0" smtClean="0"/>
          </a:p>
          <a:p>
            <a:pPr algn="ctr">
              <a:buFontTx/>
              <a:buChar char="-"/>
              <a:defRPr/>
            </a:pPr>
            <a:endParaRPr lang="ru-RU" sz="1600" i="1" dirty="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95422"/>
            <a:ext cx="6172200" cy="1169583"/>
          </a:xfrm>
          <a:solidFill>
            <a:srgbClr val="66FFCC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Муниципальный долг муниципального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«Солнцевский  район»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Объем муниципального долга муниципального района «Солнцевский  район» Курской области при осуществлении муниципальных заимствований не должен превышать следующие значения : в  2021 году  - 42 382 238 рублей, в  2022 году - 42 416 428 рублей, в 2023 году - 43 137 532 рубля.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Установить верхний предел муниципального внутреннего долга муниципального района «Солнцевский  район» Курской области на 1 января 2022 года по долговым обязательствам муниципального района «Солнцевский  район»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Установить верхний предел муниципального внутреннего долга муниципального района «Солнцевский  район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Курской области на 1 января 2023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Установить верхний предел муниципального внутреннего долга муниципального района «Солнцевский  район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Курской области на 1 января 2024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Утвердить Программу муниципальных  внутренних  заимствований муниципального района «Солнцевский  район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Курской области на 2021 год согласно приложению №  13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2022 и 2023 годов согласно приложению № 14 к настоящему решению.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Утвердить Программу муниципальных гарантий муниципального района «Солнцевский  район» Курской области на 2021 год согласно приложению № 15 к настоящему решению и Программу муниципальных гарантий муниципального района «Солнцевский  район» Курской области на плановый период 2022 и 2023 годов согласно приложению № 16 к настоящему решению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4" y="323528"/>
            <a:ext cx="6504316" cy="11608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Оказание финансовой помощи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местным бюджетам в 2021 году </a:t>
            </a:r>
            <a:b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B30D84"/>
                </a:solidFill>
                <a:latin typeface="Arial" pitchFamily="34" charset="0"/>
                <a:cs typeface="Arial" pitchFamily="34" charset="0"/>
              </a:rPr>
              <a:t>и в плановом периоде 2022 и 2023 годов </a:t>
            </a:r>
            <a:endParaRPr lang="ru-RU" sz="1800" b="1" dirty="0">
              <a:solidFill>
                <a:srgbClr val="B30D8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7629" y="1495906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98592" y="5158597"/>
          <a:ext cx="6077470" cy="295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7980" y="1658587"/>
          <a:ext cx="5991831" cy="30063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6733"/>
                <a:gridCol w="1198366"/>
                <a:gridCol w="1198366"/>
                <a:gridCol w="11983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Финансовая помощь местным бюджетам – всего,</a:t>
                      </a:r>
                    </a:p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328 002,0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243 266,9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242 651,2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65,6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62,8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63,1</a:t>
                      </a:r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05064">
                <a:tc>
                  <a:txBody>
                    <a:bodyPr/>
                    <a:lstStyle/>
                    <a:p>
                      <a:r>
                        <a:rPr lang="ru-RU" sz="1000" i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  <a:p>
                      <a:endParaRPr lang="ru-RU" sz="1000" i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15 323,0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1 081,4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1 192,0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62675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1665,1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1665,1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177 941,5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201 520,5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200 758,5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F07B5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250 004,0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4" y="323528"/>
            <a:ext cx="6288656" cy="11608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«Народный бюджет» </a:t>
            </a:r>
            <a:b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Курской области </a:t>
            </a:r>
            <a:endParaRPr lang="ru-RU" sz="2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86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4664" y="1547664"/>
            <a:ext cx="6264696" cy="691276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defRPr/>
            </a:pPr>
            <a:endPara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422c473adac03a8fc3715adad82b0e7.jpg"/>
          <p:cNvPicPr>
            <a:picLocks noChangeAspect="1"/>
          </p:cNvPicPr>
          <p:nvPr/>
        </p:nvPicPr>
        <p:blipFill>
          <a:blip r:embed="rId2" cstate="print"/>
          <a:srcRect r="6905"/>
          <a:stretch>
            <a:fillRect/>
          </a:stretch>
        </p:blipFill>
        <p:spPr>
          <a:xfrm>
            <a:off x="4455958" y="1623835"/>
            <a:ext cx="2082493" cy="1202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728" y="1583140"/>
            <a:ext cx="3916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"Народный бюджет"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 Курской области (далее - проект) направлен на определение и реализацию социально значимых проектов на территориях муниципальных образований Курской области с привлечением граждан и организаций к деятельности органов местного самоуправления по решению проблем местного значения.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28" y="2688610"/>
            <a:ext cx="618243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Целью проекта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развитие потенциала органов местного самоуправления Курской области, активное участие населения муниципальных образований Курской области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программ, а также в последующем содержании и обеспечении сохранности объектов; повышение эффективности бюджетных расходов за счет вовлечения населения в процессы принятия решений на местном уровне и усиления общественного контроля за действиями органов местного самоуправления.</a:t>
            </a:r>
          </a:p>
          <a:p>
            <a:pPr indent="450850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0850" algn="just"/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Для достижения целей в рамках проекта </a:t>
            </a:r>
            <a:r>
              <a:rPr lang="ru-RU" sz="1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решаются задачи </a:t>
            </a:r>
            <a:r>
              <a:rPr lang="ru-RU" sz="1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 сохранению и развитию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жилищно-коммунальной инфраструктуры муниципальной собственности (объектов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электро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-, тепло-, </a:t>
            </a:r>
            <a:r>
              <a:rPr lang="ru-RU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газо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- и водоснабжения, объектов водоотведения);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автомобильных дорог местного значения, искусственных дорожных сооружений, тротуаров, придомовых территорий, находящихся в муниципальной собственности;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территорий населенных пунктов, площадей, парков, мест массового отдыха;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детских игровых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объектов спорта и спортивных площадок;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учреждений культуры;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муниципальных образовательных организаций;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мест погребения.</a:t>
            </a:r>
          </a:p>
          <a:p>
            <a:pPr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46088" algn="just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Задачи проекта решаются через реализацию отобранных на конкурсной основе проектов (программ) муниципальных образований Курской области, инициированных населением.</a:t>
            </a:r>
          </a:p>
          <a:p>
            <a:pPr indent="446088" algn="just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Уровень софинансирования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размере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60 %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местного бюджета, добровольных пожертвований юридических лиц и индивидуальных предпринимателей - в размере не более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за счет средств пожертвований населения - в размере не менее </a:t>
            </a:r>
            <a:r>
              <a:rPr lang="ru-RU" sz="1000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5 %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indent="450850" algn="just" eaLnBrk="0" hangingPunct="0"/>
            <a:endParaRPr lang="ru-RU" sz="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hangingPunct="0"/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ndale Sans UI"/>
                <a:cs typeface="Arial" pitchFamily="34" charset="0"/>
              </a:rPr>
              <a:t>Внедрение  механизма инициативного бюджетирования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32459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Реализация проекта 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на 2021год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8345" y="1573617"/>
          <a:ext cx="6206757" cy="737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997"/>
                <a:gridCol w="1234440"/>
                <a:gridCol w="1234440"/>
                <a:gridCol w="1234440"/>
                <a:gridCol w="1234440"/>
              </a:tblGrid>
              <a:tr h="5422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Обл.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б-т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Местный </a:t>
                      </a:r>
                      <a:r>
                        <a:rPr lang="ru-RU" sz="800" b="0" i="0" u="none" strike="noStrike" dirty="0" err="1">
                          <a:latin typeface="Times New Roman"/>
                        </a:rPr>
                        <a:t>б-т</a:t>
                      </a:r>
                      <a:r>
                        <a:rPr lang="ru-RU" sz="800" b="0" i="0" u="none" strike="noStrike" dirty="0">
                          <a:latin typeface="Times New Roman"/>
                        </a:rPr>
                        <a:t>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Средства населения 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</a:tr>
              <a:tr h="66985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(замена) оконных блоков МКОУ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«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Сеймицкая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СОШ»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507,8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296,3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846,4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3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(замена) оконных блоков МКОУ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«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Дежевская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СОШ» Солнцевского  района</a:t>
                      </a:r>
                      <a:endParaRPr lang="ru-RU" sz="800" b="0" i="0" u="none" strike="noStrike" dirty="0" smtClean="0">
                        <a:latin typeface="Times New Roman"/>
                      </a:endParaRPr>
                    </a:p>
                    <a:p>
                      <a:pPr algn="l" fontAlgn="b"/>
                      <a:endParaRPr lang="ru-RU" sz="800" b="0" i="0" u="none" strike="noStrike" dirty="0" smtClean="0">
                        <a:latin typeface="Times New Roman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1 372,8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800,7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114,4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2287,9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663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кровли МКОУ «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Максимовская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ООШ»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1 523,7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888,8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2539,5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05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кровли МКОУ «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Старолещинская</a:t>
                      </a:r>
                      <a:r>
                        <a:rPr lang="ru-RU" sz="8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СОШ» Солнцевского  района</a:t>
                      </a:r>
                      <a:endParaRPr lang="ru-RU" sz="800" b="0" i="0" u="none" strike="noStrike" dirty="0" smtClean="0">
                        <a:latin typeface="Times New Roman"/>
                      </a:endParaRPr>
                    </a:p>
                    <a:p>
                      <a:pPr algn="l" fontAlgn="b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1 652,8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964,2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137,7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2754,7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1904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Газораспределительные сети по ул. Полевая с.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Максимово</a:t>
                      </a:r>
                      <a:r>
                        <a:rPr lang="ru-RU" sz="800" b="0" i="0" u="none" strike="noStrike" dirty="0" smtClean="0">
                          <a:latin typeface="Times New Roman"/>
                        </a:rPr>
                        <a:t>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191,1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111,5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318,5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2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водозаборного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узла в д. 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Клевцовка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1 122,3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654,6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93,5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1870,4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4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Капитальный ремонт водонапорных башен в с. </a:t>
                      </a:r>
                      <a:r>
                        <a:rPr lang="ru-RU" sz="800" b="0" i="0" u="none" strike="noStrike" dirty="0" err="1" smtClean="0">
                          <a:latin typeface="Times New Roman"/>
                        </a:rPr>
                        <a:t>Чермошное</a:t>
                      </a:r>
                      <a:r>
                        <a:rPr lang="ru-RU" sz="800" b="0" i="0" u="none" strike="noStrike" dirty="0" smtClean="0">
                          <a:latin typeface="Times New Roman"/>
                        </a:rPr>
                        <a:t>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1 551,1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904,8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129,3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2585,2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7942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Ремонт автомобильной дороги общего пользования местного значения по ул. Молодежная д.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Большая </a:t>
                      </a:r>
                      <a:r>
                        <a:rPr lang="ru-RU" sz="800" b="0" i="0" u="none" strike="noStrike" baseline="0" dirty="0" err="1" smtClean="0">
                          <a:latin typeface="Times New Roman"/>
                        </a:rPr>
                        <a:t>Козьмодемьяновка</a:t>
                      </a:r>
                      <a:r>
                        <a:rPr lang="ru-RU" sz="800" b="0" i="0" u="none" strike="noStrike" baseline="0" dirty="0" smtClean="0">
                          <a:latin typeface="Times New Roman"/>
                        </a:rPr>
                        <a:t> Солнцевского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698,0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407,1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58,2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1163,3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97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Ремонт автомобильной дороги общего пользования местного значения по ул. Училищная с. Старый Лещин Солнцевского  района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565,9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47,2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943,1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82210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 smtClean="0">
                          <a:latin typeface="Times New Roman"/>
                        </a:rPr>
                        <a:t>Итого по народному бюджету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9185,5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5358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765,5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15309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7419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596" y="2747797"/>
            <a:ext cx="4744529" cy="2902505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75" y="4475990"/>
            <a:ext cx="1096737" cy="1632181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514" y="155509"/>
            <a:ext cx="1406615" cy="2016224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149" y="0"/>
            <a:ext cx="1395847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347531"/>
            <a:ext cx="1296144" cy="2052736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4341" y="251520"/>
            <a:ext cx="1545402" cy="124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3068" y="2363755"/>
            <a:ext cx="1200888" cy="1920213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70843" y="7548331"/>
            <a:ext cx="398814" cy="76808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1236" y="381000"/>
            <a:ext cx="6163865" cy="266698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2622430"/>
            <a:ext cx="6172200" cy="575957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Официальный сайт муниципального образования «</a:t>
            </a:r>
            <a:r>
              <a:rPr lang="ru-RU" dirty="0" err="1" smtClean="0"/>
              <a:t>Солнцевский</a:t>
            </a:r>
            <a:r>
              <a:rPr lang="ru-RU" dirty="0" smtClean="0"/>
              <a:t>  район»- </a:t>
            </a:r>
          </a:p>
          <a:p>
            <a:pPr>
              <a:buFontTx/>
              <a:buNone/>
            </a:pPr>
            <a:r>
              <a:rPr lang="en-US" dirty="0" smtClean="0">
                <a:hlinkClick r:id="rId2"/>
              </a:rPr>
              <a:t>http://solnr.rkursk.ru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ru-RU" sz="2800" dirty="0" smtClean="0"/>
              <a:t>Официальное печатное издание- газета «За честь хлебороба»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24288"/>
            <a:ext cx="6172200" cy="707366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99CC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>ОСНОВНЫЕ НАПРАВЛЕНИЯ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300" b="1" dirty="0" smtClean="0"/>
              <a:t>бюджетной и налоговой политики муниципального района </a:t>
            </a:r>
            <a:br>
              <a:rPr lang="ru-RU" sz="1300" b="1" dirty="0" smtClean="0"/>
            </a:br>
            <a:r>
              <a:rPr lang="ru-RU" sz="1300" b="1" dirty="0" smtClean="0"/>
              <a:t>"Солнцевский район" Курской области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на 2021 год и на плановый период 2022 и 2023 годов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905774"/>
            <a:ext cx="6172200" cy="7625751"/>
          </a:xfrm>
        </p:spPr>
        <p:txBody>
          <a:bodyPr>
            <a:normAutofit fontScale="40000" lnSpcReduction="20000"/>
          </a:bodyPr>
          <a:lstStyle/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800" dirty="0" smtClean="0"/>
              <a:t> </a:t>
            </a:r>
          </a:p>
          <a:p>
            <a:endParaRPr lang="ru-RU" sz="800" b="1" dirty="0" smtClean="0"/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бюджетной и налоговой политики муниципального района "Солнцевский район" Курской области  на 2021 год и на плановый период 2022 и 2023 годов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Основные направления бюджетной и налоговой политики муниципального района "Солнцевский район" Курской области на 2021 год и на плановый период 2022 и 2023 годов подготовлены в соответствии со статьей 172 Бюджетного кодекса Российской Федерации, статьей 39 Решения Представительного Собрания Солнцевского района Курской области от 28 ноября 2011 года № 123/2 «Об утверждении Положения о бюджетном процессе в муниципальном районе «Солнцевский район» Курской области».</a:t>
            </a:r>
          </a:p>
          <a:p>
            <a:r>
              <a:rPr lang="ru-RU" sz="1400" dirty="0" smtClean="0"/>
              <a:t>В основу бюджетной и налоговой политики муниципального района "Солнцевский район" Курской области на 2021 год и на плановый период 2022 и 2023 годов положены стратегические цели развития муниципального района "Солнцевский район" Курской области (далее - район), сформулированные в соответствии с приоритетными направлениями развития налоговой системы Российской Федерации в целях создания условий для расширения экономического потенциала развития в среднесрочной перспективе, изложенными в Основных направлениях налоговой политики Российской Федерации на ближайшие три года, Посланием Президента Российской Федерации Федеральному Собранию Российской Федерации от 15 января 2020 года, Указом Президента Российской Федерации от 7 мая 2018 года № 204 «О национальных целях и стратегических задачах развития Российской Федерации на период до 2024 года», </a:t>
            </a:r>
            <a:r>
              <a:rPr lang="ru-RU" sz="1400" dirty="0" smtClean="0">
                <a:hlinkClick r:id="rId2"/>
              </a:rPr>
              <a:t>Указом</a:t>
            </a:r>
            <a:r>
              <a:rPr lang="ru-RU" sz="1400" dirty="0" smtClean="0"/>
              <a:t> Президента Российской Федерации от 21 июля 2020 года № 474 «О национальных целях развития Российской Федерации на период до 2030 года».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Основные задачи бюджетной политики муниципального района "Солнцевский район" Курской области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на 2021 год и на плановый период 2022 и 2023 годов </a:t>
            </a:r>
            <a:endParaRPr lang="ru-RU" sz="1400" dirty="0" smtClean="0"/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dirty="0" smtClean="0"/>
              <a:t>Целью основных направлений бюджетной политики на 2021 год и на плановый период 2022 и 2023 годов является определение основных подходов к формированию характеристик и прогнозируемых параметров проекта областного бюджета на 2021 год и на плановый период 2022 и 2023 годов и дальнейшее повышение эффективности использования бюджетных средств.</a:t>
            </a:r>
          </a:p>
          <a:p>
            <a:r>
              <a:rPr lang="ru-RU" sz="1400" dirty="0" smtClean="0"/>
              <a:t>Основными задачами бюджетной политики муниципального района "Солнцевский район" Курской области на 2021 год и на плановый период 2022 и 2023 годов будут:</a:t>
            </a:r>
          </a:p>
          <a:p>
            <a:r>
              <a:rPr lang="ru-RU" sz="1400" dirty="0" smtClean="0"/>
              <a:t>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</a:p>
          <a:p>
            <a:r>
              <a:rPr lang="ru-RU" sz="1400" dirty="0" smtClean="0"/>
              <a:t>формирование бюджета муниципального района "Солнцевский район" Курской области на основе муниципальных программ муниципального района "Солнцевский район" Курской области с учетом интеграции в них муниципальных проектов, направленных на достижение соответствующих результатов федеральных и региональных проектов в рамках решения задач национальных проектов;</a:t>
            </a:r>
            <a:r>
              <a:rPr lang="ru-RU" sz="1400" i="1" dirty="0" smtClean="0"/>
              <a:t> </a:t>
            </a:r>
            <a:endParaRPr lang="ru-RU" sz="1400" dirty="0" smtClean="0"/>
          </a:p>
          <a:p>
            <a:r>
              <a:rPr lang="ru-RU" sz="1400" dirty="0" smtClean="0"/>
              <a:t>стратегическая </a:t>
            </a:r>
            <a:r>
              <a:rPr lang="ru-RU" sz="1400" dirty="0" err="1" smtClean="0"/>
              <a:t>приоритизация</a:t>
            </a:r>
            <a:r>
              <a:rPr lang="ru-RU" sz="1400" dirty="0" smtClean="0"/>
              <a:t> расходов бюджета направлена на реализацию национальных целей, определенных в указах Президента Российской Федерации от 7 мая 2018 года № 204 и от 21 июля 2020 года № 474;</a:t>
            </a:r>
          </a:p>
          <a:p>
            <a:r>
              <a:rPr lang="ru-RU" sz="1400" dirty="0" smtClean="0"/>
              <a:t>реализация мер по повышению эффективности использования бюджетных средств, в том числе путем выполнения мероприятий по оздоровлению муниципальных финансов муниципального района "Солнцевский район" Курской области;</a:t>
            </a:r>
          </a:p>
          <a:p>
            <a:r>
              <a:rPr lang="ru-RU" sz="1400" dirty="0" smtClean="0"/>
              <a:t>реализация мер по оптимизации расходов бюджета муниципального района "Солнцевский район" Курской области, исключение избыточных и второстепенных расходов;</a:t>
            </a:r>
          </a:p>
          <a:p>
            <a:r>
              <a:rPr lang="ru-RU" sz="1400" dirty="0" smtClean="0"/>
              <a:t>централизация бюджетного учета в части полномочий получателей бюджетных средств и бухгалтерского учета органов исполнительной власти;</a:t>
            </a:r>
          </a:p>
          <a:p>
            <a:r>
              <a:rPr lang="ru-RU" sz="1400" dirty="0" smtClean="0"/>
              <a:t>строгое соблюдение бюджетно-финансовой дисциплины всеми главными распорядителями и получателями бюджетных средств;</a:t>
            </a:r>
          </a:p>
          <a:p>
            <a:r>
              <a:rPr lang="ru-RU" sz="1400" dirty="0" smtClean="0"/>
              <a:t>недопущение просроченной кредиторской задолженности по заработной плате и социальным выплатам;</a:t>
            </a:r>
          </a:p>
          <a:p>
            <a:r>
              <a:rPr lang="ru-RU" sz="1400" dirty="0" smtClean="0"/>
              <a:t>совершенствование муниципальной социальной поддержки граждан на основе применения принципа нуждаемости и </a:t>
            </a:r>
            <a:r>
              <a:rPr lang="ru-RU" sz="1400" dirty="0" err="1" smtClean="0"/>
              <a:t>адресности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эффективное управление муниципальным долгом муниципального района "Солнцевский район" Курской области, направленное на сокращение стоимости облуживания муниципального долга, путем обеспечения приемлемых и экономически обоснованных объемов и структуры муниципального долга муниципального района "Солнцевский район"Курской области;</a:t>
            </a:r>
          </a:p>
          <a:p>
            <a:r>
              <a:rPr lang="ru-RU" sz="1400" dirty="0" smtClean="0"/>
              <a:t>совершенствование внутреннего муниципального финансового контроля в сфере бюджетных правоотношений, внутреннего финансового контроля и внутреннего финансового аудита;</a:t>
            </a:r>
          </a:p>
          <a:p>
            <a:r>
              <a:rPr lang="ru-RU" sz="1400" dirty="0" smtClean="0"/>
              <a:t>совершенствование межбюджетных отношений, повышение прозрачности, эффективности предоставления и распределения межбюджетных трансфертов; </a:t>
            </a:r>
          </a:p>
          <a:p>
            <a:r>
              <a:rPr lang="ru-RU" sz="1400" dirty="0" smtClean="0"/>
              <a:t>развитие принципов инициативного </a:t>
            </a:r>
            <a:r>
              <a:rPr lang="ru-RU" sz="1400" dirty="0" err="1" smtClean="0"/>
              <a:t>бюджетирования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повышение результативности предоставления субсидий юридическим лицам посредством мониторинга достижения показателей результативности их предоставления;</a:t>
            </a:r>
          </a:p>
          <a:p>
            <a:r>
              <a:rPr lang="ru-RU" sz="1400" dirty="0" smtClean="0"/>
              <a:t>обеспечение открытости и прозрачности бюджетного процесса, доступности информации о муниципальных финансах муниципального района "Солнцевский район" Курской области.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Основные задачи налоговой политики муниципального района "Солнцевский район" Курской области</a:t>
            </a:r>
            <a:endParaRPr lang="ru-RU" sz="1400" dirty="0" smtClean="0"/>
          </a:p>
          <a:p>
            <a:r>
              <a:rPr lang="ru-RU" sz="1400" b="1" dirty="0" smtClean="0"/>
              <a:t>на 2021 год и на плановый период 2022 и 2023 годов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Основным приоритетом налоговой политики на 2021 год и    на    плановый период 2022 и 2023 годов является обеспечение преемственности целей и задач налоговой политики предыдущего периода, поддержка инвестиций и роста предпринимательской активности на    основе стабильной налоговой системы и формирования привлекательных налоговых условий для субъектов хозяйственной деятельности, а также сохранение социальной стабильности в обществе.</a:t>
            </a:r>
          </a:p>
          <a:p>
            <a:r>
              <a:rPr lang="ru-RU" sz="1400" dirty="0" smtClean="0"/>
              <a:t>Главным стратегическим ориентиром налоговой политики будет являться развитие и укрепление налогового потенциала муниципального района "Солнцевский район" Курской области, стабильность и предсказуемость регионального налогового законодательства, повышение прозрачности налоговой политики, а также сбалансированность фискального и стимулирующего действия налогов и сборов в целях поступательного экономического развития района.</a:t>
            </a:r>
          </a:p>
          <a:p>
            <a:r>
              <a:rPr lang="ru-RU" sz="1400" dirty="0" smtClean="0"/>
              <a:t>Основными направлениями налоговой политики будут:</a:t>
            </a:r>
          </a:p>
          <a:p>
            <a:r>
              <a:rPr lang="ru-RU" sz="1400" dirty="0" smtClean="0"/>
              <a:t>мобилизация резервов доходной базы консолидированного бюджета района; </a:t>
            </a:r>
          </a:p>
          <a:p>
            <a:r>
              <a:rPr lang="ru-RU" sz="1400" dirty="0" smtClean="0"/>
              <a:t>применение мер налогового стимулирования, направленных на поддержку и реализацию инвестиционных проектов в целях обеспечения привлекательности экономики района для инвесторов;</a:t>
            </a:r>
          </a:p>
          <a:p>
            <a:r>
              <a:rPr lang="ru-RU" sz="1400" dirty="0" smtClean="0"/>
              <a:t>обеспечение роста доходов консолидированного бюджета района за  счёт повышения эффективности администрирования действующих налоговых платежей и сборов; </a:t>
            </a:r>
          </a:p>
          <a:p>
            <a:r>
              <a:rPr lang="ru-RU" sz="1400" dirty="0" smtClean="0"/>
              <a:t>совершенствование муниципальной практики налогообложения от кадастровой стоимости по всему спектру имущественных налогов;</a:t>
            </a:r>
          </a:p>
          <a:p>
            <a:r>
              <a:rPr lang="ru-RU" sz="1400" dirty="0" smtClean="0"/>
              <a:t>проведение сбалансированной налоговой политики, соблюдающей интересы бизнеса и поддержку социального сектора экономики, при условии обеспечения преемственности налоговой политики в части социальной и инвестиционной направленности;</a:t>
            </a:r>
          </a:p>
          <a:p>
            <a:r>
              <a:rPr lang="ru-RU" sz="1400" dirty="0" smtClean="0"/>
              <a:t>содействие вовлечению граждан Российской Федерации в   предпринимательскую деятельность и сокращение неформальной занятости, в том числе путем перехода граждан на применение налога на профессиональный доход;</a:t>
            </a:r>
          </a:p>
          <a:p>
            <a:r>
              <a:rPr lang="ru-RU" sz="1400" dirty="0" smtClean="0"/>
              <a:t>проведение мероприятий по повышению эффективности управления государственной и муниципальной собственностью, природными ресурсами Солнцевского района Курской области;</a:t>
            </a:r>
          </a:p>
          <a:p>
            <a:r>
              <a:rPr lang="ru-RU" sz="1400" dirty="0" smtClean="0"/>
              <a:t>ежегодное проведение оценки эффективности налоговых расходов, обусловленных предоставлением льгот по региональным и местным налогам, в целях более эффективного использования инструментов налогового стимулирования и роста муниципального налогового потенциала, отмена или уточнение льготных режимов по результатам проведенной оценки в случае выявления их неэффективности, предоставление налоговых льгот на ограниченный период в соответствии с целями политики района;</a:t>
            </a:r>
          </a:p>
          <a:p>
            <a:r>
              <a:rPr lang="ru-RU" sz="1400" dirty="0" smtClean="0"/>
              <a:t>взаимодействие органов исполнительной власти района и органов местного самоуправления городских и сельских поселений района с территориальными органами федеральных органов исполнительной власти по выполнению мероприятий, направленных на повышение собираемости доходов и укрепление налоговой дисциплины налогоплательщиков, реализация мер по противодействию уклонению от уплаты налогов и других обязательных платежей в бюджет, повышение уровня ответственности главных администраторов доходов за качественное прогнозирование доходов бюджета и выполнение в полном объёме утверждённых годовых назначений по доходам местных бюджетов.</a:t>
            </a:r>
          </a:p>
          <a:p>
            <a:endParaRPr lang="ru-RU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77" y="332509"/>
            <a:ext cx="5909095" cy="10045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Распределение налоговых доходов между бюджетами на территории Курской области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Group 5055"/>
          <p:cNvGraphicFramePr>
            <a:graphicFrameLocks/>
          </p:cNvGraphicFramePr>
          <p:nvPr/>
        </p:nvGraphicFramePr>
        <p:xfrm>
          <a:off x="200516" y="1532280"/>
          <a:ext cx="6480721" cy="6405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3647"/>
                <a:gridCol w="2218640"/>
                <a:gridCol w="792088"/>
                <a:gridCol w="773353"/>
                <a:gridCol w="882831"/>
                <a:gridCol w="720080"/>
                <a:gridCol w="720082"/>
              </a:tblGrid>
              <a:tr h="119211">
                <a:tc rowSpan="2"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Уровни бюджета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0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Областной бюджет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округов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муниципальных районов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городских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Бюджеты сельских поселений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10">
                <a:tc rowSpan="24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ПРИБЫЛЬ ОРГАНИЗАЦИЙ ПО СТАВКЕ, УСТАНОВЛЕННОЙ ДЛЯ СУБЪЕКТОВ РОССИЙСКОЙ ФЕДЕРАЦИИ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ДОХОДЫ ФИЗИЧЕСКИХ ЛИЦ,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за исключением налога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5 %  (от  городских поселений)</a:t>
                      </a:r>
                    </a:p>
                    <a:p>
                      <a:pPr marL="0" marR="0" lvl="0" indent="0" algn="ctr" defTabSz="1082675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13 %  (от сельских  поселений)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36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15 % единый норматив в соответствии с Законом Курской области от 12.09.2019 № 72-ЗКО</a:t>
                      </a:r>
                    </a:p>
                  </a:txBody>
                  <a:tcPr marL="36000" marR="36000" marT="36000" marB="3600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Дополнительный норматив в соответствии со статьей 58 Бюджетного кодекса РФ</a:t>
                      </a: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лиц, являющихся иностранными гражданами, осуществляющими трудовую деятельность по найму  у физических лиц на основании патента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23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АКЦИЗЫ,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 этиловый из пищевого сырья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50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спиртосодержащую продукцию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 пиво, производимое на территории Российской Федерации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78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свыше 9 процентов (за исключением пива, вин, фруктовых вин, игристых вин (шампанских)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сидр, пуаре, медовуху, производимые на территории Российской Федерации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65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алкогольную продукцию с объемной долей этилового спирта до 9 процентов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1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уплаты акцизов на нефтепродукты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НАЛОГИ СО СПЕЦИАЛЬНЫМИ НАЛОГОВЫМИ РЕЖИМАМИ, В ТОМ ЧИСЛЕ: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 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НАЛОГ НА ДОБЫЧУ ПОЛЕЗНЫХ ИСКОПАЕМЫХ, В ТОМ ЧИСЛЕ: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общераспространенных полезных ископаемых (песок, глина, мел)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9211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добычу прочих полезных ископаемых (железная руда)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СБОРЫ ЗА ПОЛЬЗОВАНИЕ ОБЪЕКТАМИ ЖИВОТНОГО МИРА (ОЛЕНЬ, ЛОСЬ, КОСУЛЯ, КАБАН, БАРСУК)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80506">
                <a:tc v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ГОСУДАРСТВЕННАЯ ПОШЛИНА (В ЗАВИСИМОСТИ ОТ УСТАНОВЛЕННЫХ ПОЛНОМОЧИЙ)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4240">
                <a:tc rowSpan="3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РЕГИОНАЛЬНЫЕ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ОРГАНИЗАЦИЙ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01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НАЛОГ НА ИГОРНЫЙ БИЗНЕС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ТРАНСПОРТНЫЙ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48747">
                <a:tc rowSpan="2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МЕСТНЫЕ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vert="vert27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21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kumimoji="0" lang="ru-RU" sz="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5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8680" y="4932040"/>
            <a:ext cx="6192688" cy="360040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79" y="323528"/>
            <a:ext cx="6374921" cy="10081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Основные параметры  </a:t>
            </a:r>
            <a:b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00AB6"/>
                </a:solidFill>
                <a:latin typeface="Arial" pitchFamily="34" charset="0"/>
                <a:cs typeface="Arial" pitchFamily="34" charset="0"/>
              </a:rPr>
              <a:t> бюджета Солнцевского района</a:t>
            </a:r>
            <a:endParaRPr lang="ru-RU" sz="2000" b="1" dirty="0">
              <a:solidFill>
                <a:srgbClr val="600AB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5" name="Диаграмма 14"/>
          <p:cNvGraphicFramePr/>
          <p:nvPr/>
        </p:nvGraphicFramePr>
        <p:xfrm>
          <a:off x="1412776" y="5004048"/>
          <a:ext cx="544522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412776" y="1547664"/>
          <a:ext cx="5445224" cy="247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8" y="3343047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821" y="5960670"/>
            <a:ext cx="811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196752" y="1403648"/>
          <a:ext cx="4572000" cy="34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196752" y="4932040"/>
          <a:ext cx="4572000" cy="332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465826"/>
            <a:ext cx="6366294" cy="5693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Налоговые и неналоговые доходы</a:t>
            </a:r>
            <a:endParaRPr lang="ru-RU" sz="20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8604448"/>
            <a:ext cx="6858000" cy="539552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2021-2023 годы </a:t>
              </a:r>
              <a:endParaRPr lang="ru-RU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4" name="Диаграмма 13"/>
          <p:cNvGraphicFramePr/>
          <p:nvPr/>
        </p:nvGraphicFramePr>
        <p:xfrm>
          <a:off x="548680" y="5004048"/>
          <a:ext cx="6192688" cy="33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8680" y="1403648"/>
            <a:ext cx="6192688" cy="3456384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272397" y="1906438"/>
          <a:ext cx="5447580" cy="293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380226" y="1095555"/>
          <a:ext cx="5477774" cy="135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532910" y="1130060"/>
            <a:ext cx="6172190" cy="9920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Динамика налоговых и неналоговых доходов </a:t>
            </a:r>
            <a:endParaRPr lang="ru-RU" sz="1400" b="1" u="sng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329609" y="615567"/>
          <a:ext cx="6273209" cy="64630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04237"/>
                <a:gridCol w="790698"/>
                <a:gridCol w="790698"/>
                <a:gridCol w="869768"/>
                <a:gridCol w="832595"/>
                <a:gridCol w="748799"/>
                <a:gridCol w="536414"/>
              </a:tblGrid>
              <a:tr h="9410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452982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461594,9</a:t>
                      </a:r>
                    </a:p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363272,4</a:t>
                      </a:r>
                    </a:p>
                    <a:p>
                      <a:pPr marL="0" algn="ctr" defTabSz="790844" rtl="0" eaLnBrk="1" latinLnBrk="0" hangingPunct="1"/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3607797,2</a:t>
                      </a:r>
                    </a:p>
                    <a:p>
                      <a:pPr marL="0" algn="ctr" defTabSz="790844" rtl="0" eaLnBrk="1" latinLnBrk="0" hangingPunct="1"/>
                      <a:endParaRPr lang="ru-RU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5402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129273</a:t>
                      </a: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34,4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120005,0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118146,0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5978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96771,7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88687,9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86546,4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629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10513,1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10761,2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10940,0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270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1613,8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1676,1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1740,4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985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767,2</a:t>
                      </a:r>
                    </a:p>
                    <a:p>
                      <a:pPr marL="0" algn="ctr" defTabSz="790844" rtl="0" eaLnBrk="1" latinLnBrk="0" hangingPunct="1"/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16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975,2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1013,3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1052,7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214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2238,7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2238,7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2238,7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931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10387,8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</a:t>
                      </a: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10387,8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10387,8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60828" y="340242"/>
            <a:ext cx="1025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43962" y="-192617"/>
            <a:ext cx="211015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69792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6337005" y="9144000"/>
            <a:ext cx="212651" cy="457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38789" y="1127761"/>
          <a:ext cx="6421499" cy="51454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14247"/>
                <a:gridCol w="756798"/>
                <a:gridCol w="736336"/>
                <a:gridCol w="768683"/>
                <a:gridCol w="796775"/>
                <a:gridCol w="772441"/>
                <a:gridCol w="776219"/>
              </a:tblGrid>
              <a:tr h="819465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8812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25,7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051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5056,8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5056,8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5056,8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9131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2333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31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765,5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36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63305" marR="63305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332322,1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65,6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243266,8</a:t>
                      </a:r>
                    </a:p>
                    <a:p>
                      <a:pPr algn="ctr" rtl="0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242651,2</a:t>
                      </a: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27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63,1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94" marR="6594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223661" y="731580"/>
            <a:ext cx="936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11554</TotalTime>
  <Words>4606</Words>
  <Application>Microsoft Office PowerPoint</Application>
  <PresentationFormat>Экран (4:3)</PresentationFormat>
  <Paragraphs>1041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ОСНОВНЫЕ НАПРАВЛЕНИЯ бюджетной и налоговой политики муниципального района  "Солнцевский район" Курской области на 2021 год и на плановый период 2022 и 2023 годов   </vt:lpstr>
      <vt:lpstr>Распределение налоговых доходов между бюджетами на территории Курской области</vt:lpstr>
      <vt:lpstr>Основные параметры    бюджета Солнцевского района</vt:lpstr>
      <vt:lpstr>Налоговые и неналоговые доходы</vt:lpstr>
      <vt:lpstr>Слайд 8</vt:lpstr>
      <vt:lpstr>Слайд 9</vt:lpstr>
      <vt:lpstr>Физические лица - налогоплательщики</vt:lpstr>
      <vt:lpstr>Структура  безвозмездных поступлений  на 2021  год</vt:lpstr>
      <vt:lpstr>СТРУКТУРА РАСХОДОВ МУНИЦИПАЛЬНОГО РАЙОНА «СОЛНЦЕВСКИЙ  РАЙОН» [1]  </vt:lpstr>
      <vt:lpstr>[2] </vt:lpstr>
      <vt:lpstr>Расходы бюджета муниципального района «Солнцевский район»  тыс. рублей</vt:lpstr>
      <vt:lpstr>Программная структура расходов муниципального района «Солнцевский  район»</vt:lpstr>
      <vt:lpstr>Муниципальная программа «Развитие культуры в Солнцевском районе»</vt:lpstr>
      <vt:lpstr>Муниципальная программа «Социальная  поддержка  граждан в  Солнцевском  районе»</vt:lpstr>
      <vt:lpstr>Муниципальная программа «Развитие образования в  Солнцевском  районе»</vt:lpstr>
      <vt:lpstr>Муниципальная программа «Развитие транспортной системы, обеспечение перевозки пассажиров и безопасности дорожного движения в Солнцевском  районе Курской области»</vt:lpstr>
      <vt:lpstr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области»</vt:lpstr>
      <vt:lpstr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области»</vt:lpstr>
      <vt:lpstr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vt:lpstr>
      <vt:lpstr>Муниципальная программа «Сохранение и развитие архивного дела в Солнцевском  районе Курской области»</vt:lpstr>
      <vt:lpstr>Муниципальная программа «Профилактика правонарушений в  Солнцевском  районе Курской области»</vt:lpstr>
      <vt:lpstr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vt:lpstr>
      <vt:lpstr>Муниципальная программа «Повышение эффективности управления финансами в Солнцевском  районе Курской области»</vt:lpstr>
      <vt:lpstr>Муниципальная программа «Развитие малого и среднего предпринимательства в Солнцевском  районе Курской области»</vt:lpstr>
      <vt:lpstr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области»</vt:lpstr>
      <vt:lpstr>Муниципальная программа «Содействие занятости  населения в Солнцевском  районе Курской области»</vt:lpstr>
      <vt:lpstr>Муниципальная программа «Развитие информационного общества в Солнцевском  районе Курской области»</vt:lpstr>
      <vt:lpstr>Муниципальная программа «Профилактика наркомании и медико-социальная реабилитация больных наркоманией в Солнцевском  районе Курской области»</vt:lpstr>
      <vt:lpstr>Муниципальная программа «Развитие муниципальной службы в муниципальном образовании « Солнцевксий  район»»</vt:lpstr>
      <vt:lpstr> Муниципальный долг муниципального района  «Солнцевский  район» </vt:lpstr>
      <vt:lpstr>Оказание финансовой помощи  местным бюджетам в 2021 году  и в плановом периоде 2022 и 2023 годов </vt:lpstr>
      <vt:lpstr>Реализация проекта  «Народный бюджет»  в Курской области </vt:lpstr>
      <vt:lpstr>Реализация проекта  «Народный бюджет» в муниципальном районе «Солнцевский  район» на 2021год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comp-1</cp:lastModifiedBy>
  <cp:revision>1494</cp:revision>
  <dcterms:created xsi:type="dcterms:W3CDTF">2019-08-13T14:01:01Z</dcterms:created>
  <dcterms:modified xsi:type="dcterms:W3CDTF">2021-02-02T13:00:20Z</dcterms:modified>
</cp:coreProperties>
</file>