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70" r:id="rId4"/>
    <p:sldId id="397" r:id="rId5"/>
    <p:sldId id="281" r:id="rId6"/>
    <p:sldId id="275" r:id="rId7"/>
    <p:sldId id="343" r:id="rId8"/>
    <p:sldId id="398" r:id="rId9"/>
    <p:sldId id="399" r:id="rId10"/>
    <p:sldId id="283" r:id="rId11"/>
    <p:sldId id="279" r:id="rId12"/>
    <p:sldId id="400" r:id="rId13"/>
    <p:sldId id="401" r:id="rId14"/>
    <p:sldId id="261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405" r:id="rId25"/>
    <p:sldId id="384" r:id="rId26"/>
    <p:sldId id="406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403" r:id="rId35"/>
    <p:sldId id="335" r:id="rId36"/>
    <p:sldId id="407" r:id="rId37"/>
    <p:sldId id="344" r:id="rId38"/>
    <p:sldId id="396" r:id="rId39"/>
    <p:sldId id="395" r:id="rId40"/>
    <p:sldId id="393" r:id="rId41"/>
    <p:sldId id="394" r:id="rId42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EAEAEA"/>
    <a:srgbClr val="DDDDDD"/>
    <a:srgbClr val="CC0000"/>
    <a:srgbClr val="B30D84"/>
    <a:srgbClr val="00CC00"/>
    <a:srgbClr val="99CCFF"/>
    <a:srgbClr val="0F07B5"/>
    <a:srgbClr val="660066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100" d="100"/>
          <a:sy n="100" d="100"/>
        </p:scale>
        <p:origin x="-118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377E-2"/>
          <c:y val="0"/>
          <c:w val="0.6988625261329926"/>
          <c:h val="0.844795022775247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1953594562868557E-3"/>
                  <c:y val="-3.9173425174980616E-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76.900000000000006</c:v>
                </c:pt>
                <c:pt idx="2">
                  <c:v>93.3</c:v>
                </c:pt>
                <c:pt idx="3">
                  <c:v>93.6</c:v>
                </c:pt>
                <c:pt idx="4">
                  <c:v>103</c:v>
                </c:pt>
              </c:numCache>
            </c:numRef>
          </c:val>
        </c:ser>
        <c:marker val="1"/>
        <c:axId val="62306560"/>
        <c:axId val="132775936"/>
      </c:lineChart>
      <c:catAx>
        <c:axId val="62306560"/>
        <c:scaling>
          <c:orientation val="minMax"/>
        </c:scaling>
        <c:delete val="1"/>
        <c:axPos val="b"/>
        <c:majorTickMark val="none"/>
        <c:tickLblPos val="none"/>
        <c:crossAx val="132775936"/>
        <c:crosses val="autoZero"/>
        <c:auto val="1"/>
        <c:lblAlgn val="ctr"/>
        <c:lblOffset val="100"/>
      </c:catAx>
      <c:valAx>
        <c:axId val="1327759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23065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514"/>
          <c:y val="0.43288539832747269"/>
          <c:w val="0.28351363737362878"/>
          <c:h val="0.38597520324151213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86151638757568"/>
          <c:y val="7.1762626885300718E-2"/>
          <c:w val="0.42557939405706974"/>
          <c:h val="0.92429354303245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885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15375</c:v>
                </c:pt>
                <c:pt idx="1">
                  <c:v>79485.7</c:v>
                </c:pt>
                <c:pt idx="2">
                  <c:v>299940.5</c:v>
                </c:pt>
                <c:pt idx="3">
                  <c:v>2507.6999999999998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0617747349048607E-3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1200</c:v>
                </c:pt>
                <c:pt idx="1">
                  <c:v>27944</c:v>
                </c:pt>
                <c:pt idx="2">
                  <c:v>298193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2.089685346040381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2.0896853460403812E-3"/>
                  <c:y val="-6.353904788451539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1189</c:v>
                </c:pt>
                <c:pt idx="1">
                  <c:v>17205.599999999991</c:v>
                </c:pt>
                <c:pt idx="2">
                  <c:v>298344.40000000002</c:v>
                </c:pt>
                <c:pt idx="3">
                  <c:v>0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68013860303616969"/>
          <c:y val="0.28309059623806637"/>
          <c:w val="0.18821333246782487"/>
          <c:h val="0.64653833852400011"/>
        </c:manualLayout>
      </c:layout>
      <c:txPr>
        <a:bodyPr/>
        <a:lstStyle/>
        <a:p>
          <a:pPr>
            <a:defRPr sz="9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2856955012319067E-2"/>
                  <c:y val="-2.875802609776304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105.4</c:v>
                </c:pt>
                <c:pt idx="2">
                  <c:v>83.4</c:v>
                </c:pt>
                <c:pt idx="3">
                  <c:v>96.3</c:v>
                </c:pt>
                <c:pt idx="4">
                  <c:v>101.4</c:v>
                </c:pt>
              </c:numCache>
            </c:numRef>
          </c:val>
        </c:ser>
        <c:marker val="1"/>
        <c:axId val="132820992"/>
        <c:axId val="132822528"/>
      </c:lineChart>
      <c:catAx>
        <c:axId val="132820992"/>
        <c:scaling>
          <c:orientation val="minMax"/>
        </c:scaling>
        <c:delete val="1"/>
        <c:axPos val="b"/>
        <c:majorTickMark val="none"/>
        <c:tickLblPos val="none"/>
        <c:crossAx val="132822528"/>
        <c:crosses val="autoZero"/>
        <c:auto val="1"/>
        <c:lblAlgn val="ctr"/>
        <c:lblOffset val="100"/>
      </c:catAx>
      <c:valAx>
        <c:axId val="1328225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28209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07"/>
          <c:y val="0.25820450044014076"/>
          <c:w val="0.28351363737362889"/>
          <c:h val="0.38597520324151235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960411198600355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8246162121902002"/>
          <c:w val="0.92222222222222228"/>
          <c:h val="0.61313579582810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2.7777777777778585E-3"/>
                  <c:y val="-2.1350854930736206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450074</c:v>
                </c:pt>
                <c:pt idx="1">
                  <c:v>615030.69999999925</c:v>
                </c:pt>
                <c:pt idx="2">
                  <c:v>527244.4</c:v>
                </c:pt>
                <c:pt idx="3">
                  <c:v>455472.8</c:v>
                </c:pt>
                <c:pt idx="4">
                  <c:v>446026.3</c:v>
                </c:pt>
              </c:numCache>
            </c:numRef>
          </c:val>
        </c:ser>
        <c:shape val="box"/>
        <c:axId val="133547904"/>
        <c:axId val="133549440"/>
        <c:axId val="0"/>
      </c:bar3DChart>
      <c:catAx>
        <c:axId val="13354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33549440"/>
        <c:crosses val="autoZero"/>
        <c:auto val="1"/>
        <c:lblAlgn val="ctr"/>
        <c:lblOffset val="100"/>
      </c:catAx>
      <c:valAx>
        <c:axId val="133549440"/>
        <c:scaling>
          <c:orientation val="minMax"/>
        </c:scaling>
        <c:delete val="1"/>
        <c:axPos val="l"/>
        <c:numFmt formatCode="#,##0" sourceLinked="1"/>
        <c:tickLblPos val="none"/>
        <c:crossAx val="13354790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738188976378191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3845179646745557"/>
          <c:w val="0.93888888888889255"/>
          <c:h val="0.652225902145342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549893</c:v>
                </c:pt>
                <c:pt idx="1">
                  <c:v>651771.4</c:v>
                </c:pt>
                <c:pt idx="2">
                  <c:v>575364.9</c:v>
                </c:pt>
                <c:pt idx="3">
                  <c:v>455472.8</c:v>
                </c:pt>
                <c:pt idx="4">
                  <c:v>448026.3</c:v>
                </c:pt>
              </c:numCache>
            </c:numRef>
          </c:val>
        </c:ser>
        <c:shape val="box"/>
        <c:axId val="114773376"/>
        <c:axId val="114783360"/>
        <c:axId val="0"/>
      </c:bar3DChart>
      <c:catAx>
        <c:axId val="11477337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783360"/>
        <c:crosses val="autoZero"/>
        <c:auto val="1"/>
        <c:lblAlgn val="ctr"/>
        <c:lblOffset val="100"/>
      </c:catAx>
      <c:valAx>
        <c:axId val="114783360"/>
        <c:scaling>
          <c:orientation val="minMax"/>
        </c:scaling>
        <c:delete val="1"/>
        <c:axPos val="l"/>
        <c:numFmt formatCode="#,##0" sourceLinked="1"/>
        <c:tickLblPos val="none"/>
        <c:crossAx val="114773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3650815284089891E-2"/>
          <c:y val="0.19969772472206501"/>
          <c:w val="0.40347890932015879"/>
          <c:h val="0.748979326337403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rgbClr val="FFCC00"/>
              </a:solidFill>
            </c:spPr>
          </c:dPt>
          <c:dPt>
            <c:idx val="2"/>
            <c:explosion val="6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5"/>
          </c:dPt>
          <c:dPt>
            <c:idx val="6"/>
            <c:explosion val="5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171732856552E-3"/>
                  <c:y val="-0.1104009194156410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организаций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98.5</c:v>
                </c:pt>
                <c:pt idx="2">
                  <c:v>10.8</c:v>
                </c:pt>
                <c:pt idx="3">
                  <c:v>5.6</c:v>
                </c:pt>
                <c:pt idx="5">
                  <c:v>1.5</c:v>
                </c:pt>
                <c:pt idx="6">
                  <c:v>13.7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5125128215728711"/>
          <c:y val="0.17578068795503171"/>
          <c:w val="0.3405454949450063"/>
          <c:h val="0.78929458710228151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solidFill>
        <a:schemeClr val="accent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3252416669420708E-3"/>
                  <c:y val="7.9228267039621292E-17"/>
                </c:manualLayout>
              </c:layout>
              <c:showVal val="1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119412.3</c:v>
                </c:pt>
                <c:pt idx="1">
                  <c:v>125232</c:v>
                </c:pt>
                <c:pt idx="2">
                  <c:v>116174.7</c:v>
                </c:pt>
                <c:pt idx="3">
                  <c:v>112966</c:v>
                </c:pt>
                <c:pt idx="4">
                  <c:v>115175.1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13967.5</c:v>
                </c:pt>
                <c:pt idx="1">
                  <c:v>109665.8</c:v>
                </c:pt>
                <c:pt idx="2">
                  <c:v>13760.2</c:v>
                </c:pt>
                <c:pt idx="3">
                  <c:v>15170.2</c:v>
                </c:pt>
                <c:pt idx="4">
                  <c:v>14112</c:v>
                </c:pt>
              </c:numCache>
            </c:numRef>
          </c:val>
        </c:ser>
        <c:shape val="box"/>
        <c:axId val="134832512"/>
        <c:axId val="134834048"/>
        <c:axId val="0"/>
      </c:bar3DChart>
      <c:catAx>
        <c:axId val="134832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4834048"/>
        <c:crosses val="autoZero"/>
        <c:auto val="1"/>
        <c:lblAlgn val="ctr"/>
        <c:lblOffset val="100"/>
      </c:catAx>
      <c:valAx>
        <c:axId val="134834048"/>
        <c:scaling>
          <c:orientation val="minMax"/>
        </c:scaling>
        <c:delete val="1"/>
        <c:axPos val="l"/>
        <c:numFmt formatCode="General" sourceLinked="1"/>
        <c:tickLblPos val="none"/>
        <c:crossAx val="134832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804"/>
          <c:w val="0.21666391315042849"/>
          <c:h val="0.17152908125000851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3.2458440235029792E-2"/>
          <c:y val="0.52571170832216219"/>
          <c:w val="0.66123812336909782"/>
          <c:h val="0.2683805830535019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0900190478833191E-2"/>
                  <c:y val="-0.1017681120311057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7.2404415719169682E-2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92.4</c:v>
                </c:pt>
                <c:pt idx="2">
                  <c:v>92.2</c:v>
                </c:pt>
                <c:pt idx="3">
                  <c:v>100.5</c:v>
                </c:pt>
                <c:pt idx="4">
                  <c:v>103.6</c:v>
                </c:pt>
              </c:numCache>
            </c:numRef>
          </c:val>
        </c:ser>
        <c:marker val="1"/>
        <c:axId val="140400128"/>
        <c:axId val="140401664"/>
      </c:lineChart>
      <c:catAx>
        <c:axId val="140400128"/>
        <c:scaling>
          <c:orientation val="minMax"/>
        </c:scaling>
        <c:delete val="1"/>
        <c:axPos val="b"/>
        <c:majorTickMark val="none"/>
        <c:tickLblPos val="none"/>
        <c:crossAx val="140401664"/>
        <c:crosses val="autoZero"/>
        <c:auto val="1"/>
        <c:lblAlgn val="ctr"/>
        <c:lblOffset val="100"/>
      </c:catAx>
      <c:valAx>
        <c:axId val="1404016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400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053149691828162"/>
          <c:y val="0.59749697950227176"/>
          <c:w val="0.30675179370306288"/>
          <c:h val="0.38597520324151263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627816577213182"/>
          <c:y val="4.1721768071169646E-2"/>
          <c:w val="0.60869418085091442"/>
          <c:h val="0.569423588537943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explosion val="6"/>
          </c:dPt>
          <c:dPt>
            <c:idx val="1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explosion val="5"/>
            <c:spPr>
              <a:solidFill>
                <a:srgbClr val="FFCC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explosion val="6"/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- 15375,6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- 299940,5 тыс.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- 79485,7 тыс. рублей</c:v>
                </c:pt>
                <c:pt idx="3">
                  <c:v>иные МБТ -</c:v>
                </c:pt>
                <c:pt idx="4">
                  <c:v>прочие безвозмездные поступления 2507,7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15375.6</c:v>
                </c:pt>
                <c:pt idx="1">
                  <c:v>299940.5</c:v>
                </c:pt>
                <c:pt idx="2">
                  <c:v>79485.7</c:v>
                </c:pt>
                <c:pt idx="3">
                  <c:v>0</c:v>
                </c:pt>
                <c:pt idx="4">
                  <c:v>2507.6999999999998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272332448374808E-3"/>
          <c:y val="0.65654846594106031"/>
          <c:w val="0.98698292782282715"/>
          <c:h val="0.34345153405893969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90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811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64867</c:v>
                </c:pt>
                <c:pt idx="1">
                  <c:v>0</c:v>
                </c:pt>
                <c:pt idx="2">
                  <c:v>628</c:v>
                </c:pt>
                <c:pt idx="3">
                  <c:v>40959.4</c:v>
                </c:pt>
                <c:pt idx="4">
                  <c:v>33771.800000000003</c:v>
                </c:pt>
                <c:pt idx="6">
                  <c:v>303334.40000000002</c:v>
                </c:pt>
                <c:pt idx="7">
                  <c:v>25527.5</c:v>
                </c:pt>
                <c:pt idx="8">
                  <c:v>574.6</c:v>
                </c:pt>
                <c:pt idx="9">
                  <c:v>82003.5</c:v>
                </c:pt>
                <c:pt idx="10">
                  <c:v>15803.8</c:v>
                </c:pt>
                <c:pt idx="13">
                  <c:v>7894.7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Percent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44210.8</c:v>
                </c:pt>
                <c:pt idx="1">
                  <c:v>0</c:v>
                </c:pt>
                <c:pt idx="2">
                  <c:v>0</c:v>
                </c:pt>
                <c:pt idx="3">
                  <c:v>34196.9</c:v>
                </c:pt>
                <c:pt idx="4">
                  <c:v>0</c:v>
                </c:pt>
                <c:pt idx="6">
                  <c:v>258608.1</c:v>
                </c:pt>
                <c:pt idx="7">
                  <c:v>18540.8</c:v>
                </c:pt>
                <c:pt idx="8">
                  <c:v>574.6</c:v>
                </c:pt>
                <c:pt idx="9">
                  <c:v>79244.5</c:v>
                </c:pt>
                <c:pt idx="10">
                  <c:v>13228.6</c:v>
                </c:pt>
                <c:pt idx="13">
                  <c:v>6868.4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614E-2"/>
                  <c:y val="-2.2034775618318833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Лист1!$D$2:$D$16</c:f>
              <c:numCache>
                <c:formatCode>#,##0.0</c:formatCode>
                <c:ptCount val="15"/>
                <c:pt idx="0">
                  <c:v>44244.800000000003</c:v>
                </c:pt>
                <c:pt idx="1">
                  <c:v>0</c:v>
                </c:pt>
                <c:pt idx="2">
                  <c:v>0</c:v>
                </c:pt>
                <c:pt idx="3">
                  <c:v>15129.1</c:v>
                </c:pt>
                <c:pt idx="4">
                  <c:v>0</c:v>
                </c:pt>
                <c:pt idx="6">
                  <c:v>270078</c:v>
                </c:pt>
                <c:pt idx="7">
                  <c:v>18540.8</c:v>
                </c:pt>
                <c:pt idx="8">
                  <c:v>574.6</c:v>
                </c:pt>
                <c:pt idx="9">
                  <c:v>79914.600000000006</c:v>
                </c:pt>
                <c:pt idx="10">
                  <c:v>13228.6</c:v>
                </c:pt>
                <c:pt idx="13">
                  <c:v>6315.8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12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3746595985458967"/>
          <c:y val="0"/>
          <c:w val="0.40716228558584222"/>
          <c:h val="0.9717526900065646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0.00215</cdr:x>
      <cdr:y>0.02158</cdr:y>
    </cdr:from>
    <cdr:to>
      <cdr:x>0.99884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5" y="71992"/>
          <a:ext cx="617220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Структура налоговых и неналоговых доходов в 2022 году</a:t>
          </a:r>
          <a:endParaRPr lang="ru-RU" sz="1400" b="1" u="sng" dirty="0">
            <a:solidFill>
              <a:schemeClr val="tx1">
                <a:lumMod val="50000"/>
                <a:lumOff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0.06514</cdr:x>
      <cdr:y>0.66046</cdr:y>
    </cdr:from>
    <cdr:to>
      <cdr:x>0.14266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2" y="2283972"/>
          <a:ext cx="480055" cy="670792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0.72302</cdr:y>
    </cdr:from>
    <cdr:to>
      <cdr:x>0.1408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1" y="2500309"/>
          <a:ext cx="467921" cy="6469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0.06696</cdr:x>
      <cdr:y>0.77452</cdr:y>
    </cdr:from>
    <cdr:to>
      <cdr:x>0.14368</cdr:x>
      <cdr:y>0.96851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14663" y="2678439"/>
          <a:ext cx="475084" cy="6708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0.08757</cdr:x>
      <cdr:y>0.59634</cdr:y>
    </cdr:from>
    <cdr:to>
      <cdr:x>0.21781</cdr:x>
      <cdr:y>0.80167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32188" y="1668735"/>
          <a:ext cx="791546" cy="57458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0.0907</cdr:x>
      <cdr:y>0.69426</cdr:y>
    </cdr:from>
    <cdr:to>
      <cdr:x>0.20187</cdr:x>
      <cdr:y>0.87656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551237" y="1942743"/>
          <a:ext cx="675621" cy="51012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0.09227</cdr:x>
      <cdr:y>0.8039</cdr:y>
    </cdr:from>
    <cdr:to>
      <cdr:x>0.1865</cdr:x>
      <cdr:y>0.95825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560763" y="2249549"/>
          <a:ext cx="572685" cy="4319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0.0012</cdr:x>
      <cdr:y>0.73475</cdr:y>
    </cdr:from>
    <cdr:to>
      <cdr:x>0.09913</cdr:x>
      <cdr:y>0.96099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293" y="2174030"/>
          <a:ext cx="595167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2022год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2023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2024год</a:t>
          </a:r>
          <a:endParaRPr lang="ru-RU" sz="7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1" y="2134502"/>
            <a:ext cx="6172200" cy="60334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3" y="2134502"/>
            <a:ext cx="3037832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77269" y="2134502"/>
            <a:ext cx="3037834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214651"/>
            <a:ext cx="6858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229350"/>
            <a:ext cx="597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2022 год и на плановый период 2023 и 2024  годов» от 24.12.2021г. </a:t>
            </a:r>
            <a:r>
              <a:rPr lang="ru-RU" sz="2000" kern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№ 225/4</a:t>
            </a:r>
            <a:endParaRPr lang="ru-RU" sz="2000" kern="0" dirty="0" smtClean="0">
              <a:solidFill>
                <a:srgbClr val="0F07B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Server\Documents\2020 год\Бюджет для граждан на 2021-23\д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53" y="2286894"/>
            <a:ext cx="5805377" cy="340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</a:t>
              </a: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2022-2024 </a:t>
              </a: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 descr="ows_142680759127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63688"/>
            <a:ext cx="2590800" cy="1467688"/>
          </a:xfrm>
          <a:prstGeom prst="rect">
            <a:avLst/>
          </a:prstGeom>
        </p:spPr>
      </p:pic>
      <p:pic>
        <p:nvPicPr>
          <p:cNvPr id="14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6368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nagrazhdanke.ru/wp-content/uploads/lgota-po-zemelnomu-nalogu-sluzhashhim-v-ar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6588224"/>
            <a:ext cx="19812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tatic.zakon.kz/uploads/posts/2019-08/pic_690/2019081912015931986_fotolia_82237011_subscription_monthly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660232"/>
            <a:ext cx="2147011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4068" y="418418"/>
            <a:ext cx="6443932" cy="84966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лица - налогоплательщики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2896" y="6660232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срок уплаты 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всех имущественных налогов – </a:t>
            </a:r>
            <a:endParaRPr lang="ru-RU" sz="1000" b="1" cap="all" dirty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u="heavy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b="1" u="heavy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позднее  1 Декабря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года, следующего </a:t>
            </a:r>
            <a:endParaRPr lang="ru-RU" sz="1000" b="1" cap="all" dirty="0" smtClean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за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истекшим налоговым периодом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663356" y="4012442"/>
            <a:ext cx="1651380" cy="1651380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Налоги, уплачиваемые гражданами 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388" y="3521122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663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имущество физических лиц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51445" y="3537044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444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cxnSp>
        <p:nvCxnSpPr>
          <p:cNvPr id="26" name="Прямая соединительная линия 25"/>
          <p:cNvCxnSpPr>
            <a:stCxn id="21" idx="2"/>
            <a:endCxn id="19" idx="2"/>
          </p:cNvCxnSpPr>
          <p:nvPr/>
        </p:nvCxnSpPr>
        <p:spPr>
          <a:xfrm>
            <a:off x="1589964" y="4572000"/>
            <a:ext cx="1073392" cy="2661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flipV="1">
            <a:off x="1592239" y="4981651"/>
            <a:ext cx="1085124" cy="2067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19" idx="6"/>
          </p:cNvCxnSpPr>
          <p:nvPr/>
        </p:nvCxnSpPr>
        <p:spPr>
          <a:xfrm flipH="1">
            <a:off x="4314736" y="4587922"/>
            <a:ext cx="1044285" cy="2502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0"/>
          </p:cNvCxnSpPr>
          <p:nvPr/>
        </p:nvCxnSpPr>
        <p:spPr>
          <a:xfrm flipH="1" flipV="1">
            <a:off x="4294022" y="5003597"/>
            <a:ext cx="1064998" cy="18482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577970"/>
            <a:ext cx="6409426" cy="1128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2022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397 309,5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6719212" cy="893135"/>
          </a:xfrm>
        </p:spPr>
        <p:txBody>
          <a:bodyPr anchor="t">
            <a:normAutofit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88942" y="1403650"/>
          <a:ext cx="6311856" cy="71801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219"/>
                <a:gridCol w="1516088"/>
                <a:gridCol w="688556"/>
                <a:gridCol w="774627"/>
                <a:gridCol w="688556"/>
                <a:gridCol w="774627"/>
                <a:gridCol w="688556"/>
                <a:gridCol w="774627"/>
              </a:tblGrid>
              <a:tr h="14049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1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575364,9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455472,8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448026,3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77">
                <a:tc gridSpan="8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3233,4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6523,8</a:t>
                      </a:r>
                    </a:p>
                    <a:p>
                      <a:pPr algn="ct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64867,0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44210,8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44244,8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823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40959,4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34196,9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15129,1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868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33771,8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095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303334,4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258608,1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270078,0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25527,5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18540,8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3661" y="923596"/>
            <a:ext cx="124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7975" cy="567267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88936" y="1291226"/>
          <a:ext cx="6386294" cy="56540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57"/>
                <a:gridCol w="1311912"/>
                <a:gridCol w="709589"/>
                <a:gridCol w="798286"/>
                <a:gridCol w="709589"/>
                <a:gridCol w="798286"/>
                <a:gridCol w="709589"/>
                <a:gridCol w="798286"/>
              </a:tblGrid>
              <a:tr h="1850880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0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82003,5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79244,5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79914,6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7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5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7894,7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6868,4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217" y="827584"/>
            <a:ext cx="1185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285720"/>
            <a:ext cx="6719212" cy="766903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332656" y="8652294"/>
            <a:ext cx="6326460" cy="4917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2022-2024 годы 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23359"/>
            <a:ext cx="6326460" cy="425282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332656" y="5289056"/>
            <a:ext cx="63264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78785" y="2261023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7805" y="491706"/>
            <a:ext cx="6530196" cy="911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района «Солнцевский район»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2024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323528"/>
            <a:ext cx="6487064" cy="428947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14067" y="752474"/>
          <a:ext cx="6107501" cy="75865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81733"/>
                <a:gridCol w="676275"/>
                <a:gridCol w="704850"/>
                <a:gridCol w="644643"/>
              </a:tblGrid>
              <a:tr h="15053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201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544640,2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440741,3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433295,0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190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27246,3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20259,6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20259,6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68278,7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65811,6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66481,7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2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310166,0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270796,7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282266,6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50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37060,5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30539,8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11095,4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12523,4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3458,2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3834,9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24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17902,2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13228,6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13228,6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13922,2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9007,4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9007,4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2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452,1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405,4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405,4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476,9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377,4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50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628,0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12224,6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10649,4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10096,8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9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349,7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74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1636,5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1306,5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1340,5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250,0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"Охрана окружающей среды Солнцевского района Курской области"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24872,9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16112,2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14566,0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14566,0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3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510,0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5499" y="466724"/>
            <a:ext cx="811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4981"/>
            <a:ext cx="5954610" cy="6726955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 </a:t>
            </a:r>
            <a:r>
              <a:rPr lang="ru-RU" sz="1400" i="1" dirty="0" smtClean="0">
                <a:solidFill>
                  <a:srgbClr val="600AB6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4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400" i="1" dirty="0" smtClean="0">
                <a:solidFill>
                  <a:srgbClr val="600AB6"/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rgbClr val="600AB6"/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rgbClr val="600AB6"/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2022 год- 27246,3 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2023 год- 20 259,6тыс.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     На 2024 год- 20 259,6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100" i="1" dirty="0" smtClean="0">
                <a:solidFill>
                  <a:srgbClr val="600AB6"/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создание условий для успешной реализации  муниципальной программы Солнцевского  района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6572264"/>
            <a:ext cx="2208363" cy="1622829"/>
          </a:xfrm>
          <a:prstGeom prst="rect">
            <a:avLst/>
          </a:prstGeom>
          <a:noFill/>
        </p:spPr>
      </p:pic>
      <p:pic>
        <p:nvPicPr>
          <p:cNvPr id="1026" name="Picture 2" descr="C:\Users\Server\Documents\2019 год\БЮДЖЕТ для Граждан на 2020г\кул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264" y="6564702"/>
            <a:ext cx="2070340" cy="1630393"/>
          </a:xfrm>
          <a:prstGeom prst="rect">
            <a:avLst/>
          </a:prstGeom>
          <a:noFill/>
        </p:spPr>
      </p:pic>
      <p:pic>
        <p:nvPicPr>
          <p:cNvPr id="1027" name="Picture 3" descr="C:\Users\Server\Documents\2019 год\БЮДЖЕТ для Граждан на 2020г\к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67" y="1958196"/>
            <a:ext cx="2665563" cy="1751162"/>
          </a:xfrm>
          <a:prstGeom prst="rect">
            <a:avLst/>
          </a:prstGeom>
          <a:noFill/>
        </p:spPr>
      </p:pic>
      <p:pic>
        <p:nvPicPr>
          <p:cNvPr id="14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362" y="6564702"/>
            <a:ext cx="2191110" cy="1630392"/>
          </a:xfrm>
          <a:prstGeom prst="rect">
            <a:avLst/>
          </a:prstGeom>
          <a:noFill/>
        </p:spPr>
      </p:pic>
      <p:pic>
        <p:nvPicPr>
          <p:cNvPr id="2" name="Picture 2" descr="C:\Users\Server\Documents\2021год\Бюдж для граждан\д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525" y="1943100"/>
            <a:ext cx="2705100" cy="17716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rgbClr val="B30D84"/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rgbClr val="B30D84"/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rgbClr val="B30D84"/>
                </a:solidFill>
              </a:rPr>
              <a:t>Солнцевского</a:t>
            </a:r>
            <a:r>
              <a:rPr lang="ru-RU" sz="1400" dirty="0" smtClean="0">
                <a:solidFill>
                  <a:srgbClr val="B30D84"/>
                </a:solidFill>
              </a:rPr>
              <a:t>  района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2022 год- 68 278,7тыс.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2023год- 65811,6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B30D84"/>
                </a:solidFill>
              </a:rPr>
              <a:t>На 2024 год- 66 481,7тыс. рублей</a:t>
            </a:r>
          </a:p>
          <a:p>
            <a:pPr algn="ctr">
              <a:buFontTx/>
              <a:buNone/>
              <a:defRPr/>
            </a:pPr>
            <a:r>
              <a:rPr lang="ru-RU" sz="1400" b="1" i="1" dirty="0" smtClean="0">
                <a:solidFill>
                  <a:srgbClr val="B30D84"/>
                </a:solidFill>
              </a:rPr>
              <a:t>Цели  муниципальной программы</a:t>
            </a:r>
            <a:r>
              <a:rPr lang="ru-RU" sz="1400" b="1" dirty="0" smtClean="0">
                <a:solidFill>
                  <a:srgbClr val="B30D84"/>
                </a:solidFill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Улучшение демографической ситуации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B30D84"/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Server\Documents\2020 год\Бюджет для граждан на 2021-23\соц п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852" y="5709684"/>
            <a:ext cx="5784112" cy="32110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год- 310166,0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год- 270 796,7тыс.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2024 год- 282266,6 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F07B5"/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rgbClr val="0F07B5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2096219"/>
            <a:ext cx="2553417" cy="2165230"/>
          </a:xfrm>
          <a:prstGeom prst="rect">
            <a:avLst/>
          </a:prstGeom>
          <a:noFill/>
        </p:spPr>
      </p:pic>
      <p:pic>
        <p:nvPicPr>
          <p:cNvPr id="2051" name="Picture 3" descr="C:\Users\Server\Documents\2019 год\БЮДЖЕТ для Граждан на 2020г\дса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63" y="7185804"/>
            <a:ext cx="2096219" cy="1785667"/>
          </a:xfrm>
          <a:prstGeom prst="rect">
            <a:avLst/>
          </a:prstGeom>
          <a:noFill/>
        </p:spPr>
      </p:pic>
      <p:pic>
        <p:nvPicPr>
          <p:cNvPr id="2052" name="Picture 4" descr="C:\Users\Server\Documents\2019 год\БЮДЖЕТ для Граждан на 2020г\юн ар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23" y="7211683"/>
            <a:ext cx="2234241" cy="1768415"/>
          </a:xfrm>
          <a:prstGeom prst="rect">
            <a:avLst/>
          </a:prstGeom>
          <a:noFill/>
        </p:spPr>
      </p:pic>
      <p:pic>
        <p:nvPicPr>
          <p:cNvPr id="2053" name="Picture 5" descr="C:\Users\Server\Documents\2019 год\БЮДЖЕТ для Граждан на 2020г\прил для Бюджет для граждан 2020 г\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7323828"/>
            <a:ext cx="1781175" cy="1820172"/>
          </a:xfrm>
          <a:prstGeom prst="rect">
            <a:avLst/>
          </a:prstGeom>
          <a:noFill/>
        </p:spPr>
      </p:pic>
      <p:pic>
        <p:nvPicPr>
          <p:cNvPr id="1026" name="Picture 2" descr="C:\Users\Server\Documents\2021год\Бюдж для граждан\шк 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0076" y="7162800"/>
            <a:ext cx="2305050" cy="18478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076451"/>
            <a:ext cx="6172200" cy="6034616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2022 год- 37 060,5тыс.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2023 год- 30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539,8тыс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2024 год- 11 095,4тыс.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/>
              <a:t>Обеспечение благоприятных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Уменьшение количества погибших в </a:t>
            </a:r>
            <a:r>
              <a:rPr lang="ru-RU" sz="1200" dirty="0" err="1" smtClean="0"/>
              <a:t>дорожно</a:t>
            </a:r>
            <a:r>
              <a:rPr lang="ru-RU" sz="1200" dirty="0" smtClean="0"/>
              <a:t>- транспортных происшествиях</a:t>
            </a:r>
            <a:endParaRPr lang="ru-RU" sz="1200" dirty="0"/>
          </a:p>
        </p:txBody>
      </p:sp>
      <p:pic>
        <p:nvPicPr>
          <p:cNvPr id="6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27" y="6245525"/>
            <a:ext cx="2704537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21год\Бюдж для граждан\дор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550" y="6162675"/>
            <a:ext cx="2838450" cy="1924050"/>
          </a:xfrm>
          <a:prstGeom prst="rect">
            <a:avLst/>
          </a:prstGeom>
          <a:noFill/>
        </p:spPr>
      </p:pic>
      <p:pic>
        <p:nvPicPr>
          <p:cNvPr id="5123" name="Picture 3" descr="C:\Users\Server\Documents\2021год\Бюдж для граждан\д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6" y="2743200"/>
            <a:ext cx="2981324" cy="2000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13899"/>
            <a:ext cx="6612340" cy="8188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516198"/>
            <a:ext cx="6858000" cy="627797"/>
            <a:chOff x="0" y="6387152"/>
            <a:chExt cx="9144000" cy="47084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387152"/>
              <a:ext cx="9144000" cy="47084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Бюджет муниципального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района «Солнцевский  район»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на 2022-2024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годы</a:t>
              </a: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119116"/>
            <a:ext cx="6172200" cy="704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977718"/>
            <a:ext cx="2708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671248"/>
            <a:ext cx="3816424" cy="49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год- 12 523,4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год- 3 458,2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год- 3 834,9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26" y="6467295"/>
            <a:ext cx="3588588" cy="25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9933FF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9933FF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 </a:t>
            </a:r>
            <a:r>
              <a:rPr lang="ru-RU" sz="1600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600" dirty="0" smtClean="0">
                <a:solidFill>
                  <a:srgbClr val="9933FF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2022 год- 17 902,2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2023 год- 13 228,6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2024 год- 13 228,6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9933FF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9933FF"/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400" b="1" i="1" dirty="0" smtClean="0">
                <a:solidFill>
                  <a:srgbClr val="9933FF"/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Солнцевском</a:t>
            </a:r>
            <a:r>
              <a:rPr lang="ru-RU" sz="1400" b="1" i="1" dirty="0" smtClean="0">
                <a:solidFill>
                  <a:srgbClr val="9933FF"/>
                </a:solidFill>
              </a:rPr>
              <a:t> районе Курской области.</a:t>
            </a:r>
            <a:endParaRPr lang="ru-RU" sz="1400" b="1" i="1" dirty="0">
              <a:solidFill>
                <a:srgbClr val="9933FF"/>
              </a:solidFill>
            </a:endParaRPr>
          </a:p>
        </p:txBody>
      </p:sp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9" y="2095483"/>
            <a:ext cx="2415396" cy="2114208"/>
          </a:xfrm>
          <a:prstGeom prst="rect">
            <a:avLst/>
          </a:prstGeom>
          <a:noFill/>
        </p:spPr>
      </p:pic>
      <p:pic>
        <p:nvPicPr>
          <p:cNvPr id="19457" name="Picture 1" descr="C:\Users\Server\Documents\2019 год\БЮДЖЕТ для Граждан на 2020г\физ-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8" y="7030528"/>
            <a:ext cx="2846717" cy="1871932"/>
          </a:xfrm>
          <a:prstGeom prst="rect">
            <a:avLst/>
          </a:prstGeom>
          <a:noFill/>
        </p:spPr>
      </p:pic>
      <p:pic>
        <p:nvPicPr>
          <p:cNvPr id="2" name="Picture 2" descr="C:\Users\Server\Documents\2020 год\Бюджет для граждан на 2021-23\сп пло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6985591"/>
            <a:ext cx="3391786" cy="1945758"/>
          </a:xfrm>
          <a:prstGeom prst="rect">
            <a:avLst/>
          </a:prstGeom>
          <a:noFill/>
        </p:spPr>
      </p:pic>
      <p:pic>
        <p:nvPicPr>
          <p:cNvPr id="4" name="Picture 2" descr="C:\Users\Server\Documents\2021год\Бюдж для граждан\фи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4" y="2000250"/>
            <a:ext cx="2543175" cy="2209800"/>
          </a:xfrm>
          <a:prstGeom prst="rect">
            <a:avLst/>
          </a:prstGeom>
          <a:noFill/>
        </p:spPr>
      </p:pic>
      <p:pic>
        <p:nvPicPr>
          <p:cNvPr id="2051" name="Picture 3" descr="C:\Users\Server\Documents\2021год\Бюдж для граждан\м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1" y="7010400"/>
            <a:ext cx="3409949" cy="19145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год- 13922,1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год- 9 007,4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год- 9 007,4 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0" y="5238755"/>
            <a:ext cx="2648536" cy="2369743"/>
          </a:xfrm>
          <a:prstGeom prst="rect">
            <a:avLst/>
          </a:prstGeom>
          <a:noFill/>
        </p:spPr>
      </p:pic>
      <p:pic>
        <p:nvPicPr>
          <p:cNvPr id="6" name="Picture 2" descr="C:\Users\Server\Documents\2019 год\БЮДЖЕТ для Граждан на 2020г\мун слу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93" y="2449901"/>
            <a:ext cx="2428892" cy="1802921"/>
          </a:xfrm>
          <a:prstGeom prst="rect">
            <a:avLst/>
          </a:prstGeom>
          <a:noFill/>
        </p:spPr>
      </p:pic>
      <p:pic>
        <p:nvPicPr>
          <p:cNvPr id="2" name="Picture 2" descr="C:\Users\Server\Documents\2021год\Бюдж для граждан\мун с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5226" y="2438400"/>
            <a:ext cx="2781300" cy="1971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452,1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405,4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 405,4 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59519"/>
            <a:ext cx="2295255" cy="20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29" y="7090913"/>
            <a:ext cx="2819053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среды» в Солнцевском  районе Курской области»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600" i="1" u="sng" dirty="0" smtClean="0">
                <a:solidFill>
                  <a:srgbClr val="00CC00"/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rgbClr val="00CC00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i="1" dirty="0" smtClean="0">
                <a:solidFill>
                  <a:srgbClr val="00CC00"/>
                </a:solidFill>
              </a:rPr>
              <a:t>Администрация Солнцевского  района Курской области;</a:t>
            </a:r>
            <a:r>
              <a:rPr lang="ru-RU" sz="1600" dirty="0" smtClean="0">
                <a:solidFill>
                  <a:srgbClr val="00CC00"/>
                </a:solidFill>
              </a:rPr>
              <a:t> 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2022 год-  24872,9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2023 год-  0 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2024 год-  0 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00B0F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00B0F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00B0F0"/>
                </a:solidFill>
              </a:rPr>
              <a:t>Создание благоприятной и стабильной                                                        экологической обстановки на                                                                         территории Солнцевского  района                                                                        Курской области</a:t>
            </a:r>
          </a:p>
          <a:p>
            <a:endParaRPr lang="ru-RU" sz="1600" dirty="0"/>
          </a:p>
        </p:txBody>
      </p:sp>
      <p:pic>
        <p:nvPicPr>
          <p:cNvPr id="7170" name="Picture 2" descr="C:\Users\Server\Documents\2021год\Бюдж для граждан\ох ок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25" y="5353051"/>
            <a:ext cx="2857500" cy="2476500"/>
          </a:xfrm>
          <a:prstGeom prst="rect">
            <a:avLst/>
          </a:prstGeom>
          <a:noFill/>
        </p:spPr>
      </p:pic>
      <p:pic>
        <p:nvPicPr>
          <p:cNvPr id="7171" name="Picture 3" descr="C:\Users\Server\Documents\2021год\Бюдж для граждан\окр сре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62575"/>
            <a:ext cx="3028950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2022год- 476,9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год- 377,4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2024год- 377,4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" y="276225"/>
            <a:ext cx="6143625" cy="180022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i="1" u="sng" dirty="0" smtClean="0">
                <a:solidFill>
                  <a:schemeClr val="bg2">
                    <a:lumMod val="25000"/>
                  </a:schemeClr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  МКУ «Управление обеспечения деятельности органов местного самоуправления Солнцевского  района Курской области»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400" b="1" i="1" u="sng" dirty="0" smtClean="0">
                <a:solidFill>
                  <a:srgbClr val="CC0000"/>
                </a:solidFill>
              </a:rPr>
              <a:t>Цели  муниципальной программы</a:t>
            </a:r>
            <a:r>
              <a:rPr lang="ru-RU" sz="1400" b="1" u="sng" dirty="0" smtClean="0">
                <a:solidFill>
                  <a:srgbClr val="CC0000"/>
                </a:solidFill>
              </a:rPr>
              <a:t>:</a:t>
            </a:r>
          </a:p>
          <a:p>
            <a:pPr algn="ctr"/>
            <a:r>
              <a:rPr lang="ru-RU" sz="1400" i="1" dirty="0" smtClean="0">
                <a:solidFill>
                  <a:srgbClr val="CC0000"/>
                </a:solidFill>
              </a:rPr>
              <a:t>Создание  необходимых условий для эффективного функционирования вспомогательных служб с целью материально- технического, транспортного обеспечения органов местного самоуправления муниципального района «Солнцевский  район» Курской области в соответствии с действующим законодательством, а также  эффективного выполнения иных муниципальных функций</a:t>
            </a:r>
          </a:p>
          <a:p>
            <a:pPr algn="ctr"/>
            <a:endParaRPr lang="ru-RU" sz="1400" i="1" dirty="0" smtClean="0">
              <a:solidFill>
                <a:srgbClr val="CC0000"/>
              </a:solidFill>
            </a:endParaRPr>
          </a:p>
          <a:p>
            <a:r>
              <a:rPr lang="ru-RU" sz="1400" b="1" dirty="0" smtClean="0"/>
              <a:t>Предусмотрено в бюджете: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2022 год- 16112,2 тыс. рублей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2023 год- 14 566,0 тыс. Рублей</a:t>
            </a:r>
          </a:p>
          <a:p>
            <a:r>
              <a:rPr lang="ru-RU" sz="1400" b="1" dirty="0" smtClean="0">
                <a:solidFill>
                  <a:srgbClr val="0F07B5"/>
                </a:solidFill>
              </a:rPr>
              <a:t>На 2024 год- 14 566,0 тыс. рублей</a:t>
            </a:r>
          </a:p>
          <a:p>
            <a:endParaRPr lang="ru-RU" sz="1400" b="1" dirty="0" smtClean="0">
              <a:solidFill>
                <a:srgbClr val="0F07B5"/>
              </a:solidFill>
            </a:endParaRP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erver\Documents\2021год\Бюдж для граждан\до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6305550"/>
            <a:ext cx="2962275" cy="1790700"/>
          </a:xfrm>
          <a:prstGeom prst="rect">
            <a:avLst/>
          </a:prstGeom>
          <a:noFill/>
        </p:spPr>
      </p:pic>
      <p:pic>
        <p:nvPicPr>
          <p:cNvPr id="2051" name="Picture 3" descr="C:\Users\Server\Documents\2021год\Бюдж для граждан\нб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99" y="6315075"/>
            <a:ext cx="2914651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2022 год- 628,0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36" y="5958708"/>
            <a:ext cx="2902688" cy="2476517"/>
          </a:xfrm>
          <a:prstGeom prst="rect">
            <a:avLst/>
          </a:prstGeom>
          <a:noFill/>
        </p:spPr>
      </p:pic>
      <p:pic>
        <p:nvPicPr>
          <p:cNvPr id="1026" name="Picture 2" descr="C:\Users\Server\Documents\2020 год\Бюджет для граждан на 2021-23\на во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3173" y="5954232"/>
            <a:ext cx="3147236" cy="24242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финансов  Администрации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 На 2022 год – 12224,6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 – 10649,4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 На 2024 год – 10 096,8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0F07B5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0F07B5"/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rver\Documents\2019 год\БЮДЖЕТ для Граждан на 2020г\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423" y="6618826"/>
            <a:ext cx="3168728" cy="2024841"/>
          </a:xfrm>
          <a:prstGeom prst="rect">
            <a:avLst/>
          </a:prstGeom>
          <a:noFill/>
        </p:spPr>
      </p:pic>
      <p:pic>
        <p:nvPicPr>
          <p:cNvPr id="4099" name="Picture 3" descr="C:\Users\Server\Documents\2019 год\БЮДЖЕТ для Граждан на 2020г\фин 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87" y="6650965"/>
            <a:ext cx="2829464" cy="2001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447" y="3788994"/>
            <a:ext cx="2567646" cy="21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457" y="6349041"/>
            <a:ext cx="2588235" cy="2318737"/>
          </a:xfrm>
          <a:prstGeom prst="rect">
            <a:avLst/>
          </a:prstGeom>
          <a:noFill/>
        </p:spPr>
      </p:pic>
      <p:pic>
        <p:nvPicPr>
          <p:cNvPr id="2050" name="Picture 2" descr="C:\Users\Server\Documents\2020 год\Бюджет для граждан на 2021-23\мал биз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50" y="4859079"/>
            <a:ext cx="3083443" cy="3795824"/>
          </a:xfrm>
          <a:prstGeom prst="rect">
            <a:avLst/>
          </a:prstGeom>
          <a:noFill/>
        </p:spPr>
      </p:pic>
      <p:pic>
        <p:nvPicPr>
          <p:cNvPr id="4098" name="Picture 2" descr="C:\Users\Server\Documents\2021год\Бюдж для граждан\мал биз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0425" y="3790950"/>
            <a:ext cx="2962275" cy="2133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160736" y="285751"/>
          <a:ext cx="6581890" cy="7928937"/>
        </p:xfrm>
        <a:graphic>
          <a:graphicData uri="http://schemas.openxmlformats.org/drawingml/2006/table">
            <a:tbl>
              <a:tblPr/>
              <a:tblGrid>
                <a:gridCol w="3155670"/>
                <a:gridCol w="668740"/>
                <a:gridCol w="756601"/>
                <a:gridCol w="684519"/>
                <a:gridCol w="409472"/>
                <a:gridCol w="275048"/>
                <a:gridCol w="192409"/>
                <a:gridCol w="439431"/>
              </a:tblGrid>
              <a:tr h="801649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3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года (млн.р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1832,8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2094,9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2261,6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1132,2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29506,8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31236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33016,5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34849,6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36768,3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год- 1 636,5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год- 1 306,5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год- 1340,5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909" y="6055742"/>
            <a:ext cx="301109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год- 349,7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год- 334,7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2024 год- 334,7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год- 250,0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2024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Солнцевского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57" y="2682815"/>
            <a:ext cx="2932780" cy="1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26852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2024 год-  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9" y="2122099"/>
            <a:ext cx="2688787" cy="2070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муниципальном образовании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Солнцевксий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         На 2022 год- 510,0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2024 год-0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и задачи муниципальной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Цель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 -Создание условий для эффективного развития и совершенствования муниципальной службы  в Администрации Солнцевского района Курской области.</a:t>
            </a:r>
          </a:p>
          <a:p>
            <a:pPr algn="ctr">
              <a:buNone/>
              <a:defRPr/>
            </a:pPr>
            <a:r>
              <a:rPr lang="ru-RU" sz="1400" i="1" dirty="0" smtClean="0"/>
              <a:t>Основные задачи программы :</a:t>
            </a:r>
          </a:p>
          <a:p>
            <a:pPr algn="ctr">
              <a:buNone/>
              <a:defRPr/>
            </a:pPr>
            <a:r>
              <a:rPr lang="ru-RU" sz="1400" i="1" dirty="0" smtClean="0"/>
              <a:t>-формирование эффективной системы управления  муниципальной службой;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Повышение ответственности муниципальных служащих за  результаты своей деятельности;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Обеспечение открытости и прозрачности муниципальной службы;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Укрепление материально-технической базы, необходимой для эффективного развития муниципальной службы</a:t>
            </a:r>
            <a:r>
              <a:rPr lang="ru-RU" sz="1600" i="1" dirty="0" smtClean="0"/>
              <a:t>;</a:t>
            </a:r>
          </a:p>
          <a:p>
            <a:pPr algn="ctr">
              <a:buNone/>
              <a:defRPr/>
            </a:pPr>
            <a:r>
              <a:rPr lang="ru-RU" sz="1600" i="1" dirty="0" smtClean="0"/>
              <a:t>-</a:t>
            </a:r>
            <a:r>
              <a:rPr lang="ru-RU" sz="1400" i="1" dirty="0" smtClean="0"/>
              <a:t>создание единой системы непрерывного обучения муниципальных служащих</a:t>
            </a:r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323528"/>
            <a:ext cx="6504316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местным бюджетам в 2022 году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и в плановом периоде 2023 и 2024 годов </a:t>
            </a:r>
            <a:endParaRPr lang="ru-RU" sz="1800" b="1" dirty="0">
              <a:solidFill>
                <a:srgbClr val="B30D8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7629" y="1495906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8592" y="5158597"/>
          <a:ext cx="6077470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7980" y="1658587"/>
          <a:ext cx="5991831" cy="26100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733"/>
                <a:gridCol w="1198366"/>
                <a:gridCol w="1198366"/>
                <a:gridCol w="1198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</a:t>
                      </a:r>
                    </a:p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394 801,8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327 336,6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316 739,1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71,5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5064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15 375,0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1 200,0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189,1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79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485,7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27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943,6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17 205,6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299 940,5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298 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193,0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298 344,4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0544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3051"/>
            <a:ext cx="6172200" cy="662516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Муниципальный долг муниципального района «Солнцевский  район»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1. Установить объем муниципального долга муниципального района «Солнцевский  район» Курской области на 2022 год  -  44 204 818   рублей, на  2023 год -  45 409 653  рублей, на 2024 год -   46 563 076   рублей. </a:t>
            </a:r>
          </a:p>
          <a:p>
            <a:pPr algn="just"/>
            <a:r>
              <a:rPr lang="ru-RU" dirty="0" smtClean="0"/>
              <a:t>2. Установить верхний предел муниципального внутреннего долга муниципального района «Солнцевский  район» Курской области на 1 января 2023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3. Установить верхний предел муниципального внутреннего долга муниципального района «Солнцевский  район» 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4.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/>
              <a:t>5. Утвердить Программу муниципальных  внутренних  заимствований муниципального района «Солнцевский  район» Курской области на 2022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2023 и 2024 годов согласно приложению № 12 к настоящему решению.</a:t>
            </a:r>
          </a:p>
          <a:p>
            <a:pPr algn="just"/>
            <a:r>
              <a:rPr lang="ru-RU" dirty="0" smtClean="0"/>
              <a:t>6. Утвердить Программу муниципальных гарантий муниципального района «Солнцевский  район» Курской области на 2022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2023 и 2024 годов согласно приложению № 14 к настоящему решению.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4" y="323528"/>
            <a:ext cx="6288656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8" y="2688610"/>
            <a:ext cx="61824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Целью проекта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450850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достижения целей в рамках проекта </a:t>
            </a:r>
            <a:r>
              <a:rPr lang="ru-RU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решаются задачи </a:t>
            </a:r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 сохранению и развитию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жилищно-коммунальной инфраструктуры муниципальной собственности (объектов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и водоснабжения, объектов водоотведения);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автомобильных дорог местного значения, искусственных дорожных сооружений, тротуаров, придомовых территорий, находящихся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территорий населенных пунктов, площадей, парков, мест массового отдыха;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детских игровых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спорта и спортивных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учреждений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образовательных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мест погребения.</a:t>
            </a:r>
          </a:p>
          <a:p>
            <a:pPr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60 %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пожертвований населения - в размере не менее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459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на 2022год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73614"/>
          <a:ext cx="6229352" cy="679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221"/>
                <a:gridCol w="1269377"/>
                <a:gridCol w="1269377"/>
                <a:gridCol w="1269377"/>
              </a:tblGrid>
              <a:tr h="512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66FFCC"/>
                    </a:solidFill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автодороги по ул. Болотная с.Никольское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470,4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автодороги по ул. Чибисовка с.Никольское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4965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д.Машнино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116,9</a:t>
                      </a:r>
                    </a:p>
                  </a:txBody>
                  <a:tcPr marL="9525" marR="9525" marT="9525" marB="0" anchor="b"/>
                </a:tc>
              </a:tr>
              <a:tr h="7392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с.Субботино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116,6</a:t>
                      </a:r>
                    </a:p>
                  </a:txBody>
                  <a:tcPr marL="9525" marR="9525" marT="9525" marB="0" anchor="b"/>
                </a:tc>
              </a:tr>
              <a:tr h="6417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с.Чермошное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ул. Дуговая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1181,6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689,3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0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Капитальный ремонт водозабора с.Чермошное ул. Кочетовка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</a:t>
                      </a:r>
                    </a:p>
                  </a:txBody>
                  <a:tcPr marL="9525" marR="9525" marT="9525" marB="0" anchor="b"/>
                </a:tc>
              </a:tr>
              <a:tr h="682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крыши Старолещинской СОШ 2-этап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5969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Ремонт крыши Максимовская СОШ 2-этап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6455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Благоустройство спортивной площадки в п.Солнцево, ул. 2-я Пушкина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1216,4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709,5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73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здания  актового зала и трех жилых корпусов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ДОЛ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"Солнышко"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1238,6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9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2747797"/>
            <a:ext cx="4744529" cy="2902505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75" y="4475990"/>
            <a:ext cx="1096737" cy="1632181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514" y="155509"/>
            <a:ext cx="1406615" cy="2016224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149" y="0"/>
            <a:ext cx="139584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47531"/>
            <a:ext cx="1296144" cy="2052736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341" y="251520"/>
            <a:ext cx="1545402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3068" y="2363755"/>
            <a:ext cx="1200888" cy="1920213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70843" y="7548331"/>
            <a:ext cx="398814" cy="768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4288"/>
            <a:ext cx="6172200" cy="70736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9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ОСНОВНЫЕ НАПРАВЛЕНИЯ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/>
              <a:t>бюджетной и налоговой политики муниципального района </a:t>
            </a:r>
            <a:br>
              <a:rPr lang="ru-RU" sz="1300" b="1" dirty="0" smtClean="0"/>
            </a:br>
            <a:r>
              <a:rPr lang="ru-RU" sz="1300" b="1" dirty="0" smtClean="0"/>
              <a:t>"Солнцевский район" Курской области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на 2022 год и на плановый период 2023 и 2024 годов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05774"/>
            <a:ext cx="6172200" cy="7625751"/>
          </a:xfrm>
        </p:spPr>
        <p:txBody>
          <a:bodyPr>
            <a:normAutofit fontScale="47500" lnSpcReduction="20000"/>
          </a:bodyPr>
          <a:lstStyle/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b="1" dirty="0" smtClean="0"/>
          </a:p>
          <a:p>
            <a:r>
              <a:rPr lang="ru-RU" sz="1200" b="1" dirty="0" smtClean="0"/>
              <a:t>ОСНОВНЫЕ НАПРАВЛЕНИЯ </a:t>
            </a:r>
            <a:endParaRPr lang="ru-RU" sz="1200" dirty="0" smtClean="0"/>
          </a:p>
          <a:p>
            <a:r>
              <a:rPr lang="ru-RU" sz="1200" b="1" dirty="0" smtClean="0"/>
              <a:t>бюджетной и налоговой политики муниципального района "Солнцевский район" Курской области </a:t>
            </a:r>
            <a:endParaRPr lang="ru-RU" sz="1200" dirty="0" smtClean="0"/>
          </a:p>
          <a:p>
            <a:r>
              <a:rPr lang="ru-RU" sz="1200" b="1" dirty="0" smtClean="0"/>
              <a:t>на 2022 год и на плановый период 2023 и 2024 годов 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Основные направления бюджетной и налоговой политики муниципального района "Солнцевский район" Курской области на 2022 год и на плановый период 2023 и 2024 годов подготовлены в соответствии со статьей 172 Бюджетного кодекса Российской Федерации, статьей 39 Решения Представительного Собрания Солнцевского района Курской области от 28 ноября 2011 года № 123/2 «Об утверждении Положения о бюджетном процессе в муниципальном районе «Солнцевский район» Курской области».</a:t>
            </a:r>
          </a:p>
          <a:p>
            <a:r>
              <a:rPr lang="ru-RU" sz="1200" dirty="0" smtClean="0"/>
              <a:t>В основу бюджетной и налоговой политики муниципального района "Солнцевский район" Курской области на 2022 год и на плановый период 2023 и 2024 годов положены стратегические цели развития муниципального района "Солнцевский район" Курской области (далее - район), сформулированные в соответствии с 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 Основных направлениях налоговой политики Российской Федерации на ближайшие три года, Посланием Президента Российской Федерации Федеральному Собранию Российской Федерации от 21 апреля 2021 года, указами Президента Российской Федерации от 7 мая 2018 года № 204 «О национальных целях и стратегических задачах развития Российской Федерации на период до 2024 года», и от 21 июля 2020 года № 474 «О национальных целях развития Российской Федерации на период до 2030 года».</a:t>
            </a: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b="1" dirty="0" smtClean="0"/>
              <a:t>Основные задачи бюджетной политики муниципального района "Солнцевский район" Курской области</a:t>
            </a:r>
            <a:r>
              <a:rPr lang="ru-RU" sz="1200" dirty="0" smtClean="0"/>
              <a:t> </a:t>
            </a:r>
          </a:p>
          <a:p>
            <a:r>
              <a:rPr lang="ru-RU" sz="1200" b="1" dirty="0" smtClean="0"/>
              <a:t>на 2022 год и на плановый период 2023 и 2024 годов </a:t>
            </a:r>
            <a:endParaRPr lang="ru-RU" sz="1200" dirty="0" smtClean="0"/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r>
              <a:rPr lang="ru-RU" sz="1200" dirty="0" smtClean="0"/>
              <a:t>Целью основных направлений бюджетной политики на 2022 год и на плановый период 2023 и 2024 годов является определение основных подходов к формированию характеристик и прогнозируемых параметров проекта бюджета муниципального района "Солнцевский район" Курской области на 2022 год и на плановый период 2023 и 2024 годов и дальнейшее повышение эффективности использования бюджетных средств.</a:t>
            </a:r>
          </a:p>
          <a:p>
            <a:r>
              <a:rPr lang="ru-RU" sz="1200" dirty="0" smtClean="0"/>
              <a:t>Основными задачами бюджетной политики муниципального района "Солнцевский район" Курской области на 2022 год и на плановый период 2023 и 2024 годов будут:</a:t>
            </a:r>
          </a:p>
          <a:p>
            <a:r>
              <a:rPr lang="ru-RU" sz="12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r>
              <a:rPr lang="ru-RU" sz="1200" dirty="0" smtClean="0"/>
              <a:t>стратегическая </a:t>
            </a:r>
            <a:r>
              <a:rPr lang="ru-RU" sz="1200" dirty="0" err="1" smtClean="0"/>
              <a:t>приоритизация</a:t>
            </a:r>
            <a:r>
              <a:rPr lang="ru-RU" sz="1200" dirty="0" smtClean="0"/>
              <a:t> расходов бюджета направлена на реализацию национальных целей, определенных в указах Президента Российской Федерации от 7 мая 2018 года № 204 и от 21 июля 2020 года № 474;</a:t>
            </a:r>
          </a:p>
          <a:p>
            <a:r>
              <a:rPr lang="ru-RU" sz="1200" dirty="0" smtClean="0"/>
              <a:t>реализация мероприятий, направленных на повышение качества планирования и эффективности реализации муниципальных программ района исходя из ожидаемых результатов, с учетом изменения законодательства на региональном и федеральном уровнях;</a:t>
            </a:r>
          </a:p>
          <a:p>
            <a:r>
              <a:rPr lang="ru-RU" sz="1200" dirty="0" smtClean="0"/>
              <a:t>соблюдение условий соглашений, заключенных Администрацией Солнцевского района Курской области с главными распорядителями бюджетных средств областного бюджета; </a:t>
            </a:r>
          </a:p>
          <a:p>
            <a:r>
              <a:rPr lang="ru-RU" sz="1200" dirty="0" smtClean="0"/>
              <a:t>реализация мер по повышению эффективности использования бюджетных средств, в том числе путем выполнения мероприятий по оздоровлению муниципальных финансов муниципального района "Солнцевский район" Курской области;</a:t>
            </a:r>
          </a:p>
          <a:p>
            <a:r>
              <a:rPr lang="ru-RU" sz="1200" dirty="0" smtClean="0"/>
              <a:t>финансовое обеспечение принятых расходных обязательств с учетом проведения мероприятий по их оптимизации, сокращению неэффективных расходов бюджета муниципального района "Солнцевский район" Курской области, недопущение установления и исполнения расходных обязательств, не относящихся к полномочиям органов местного самоуправления района;</a:t>
            </a:r>
          </a:p>
          <a:p>
            <a:r>
              <a:rPr lang="ru-RU" sz="12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r>
              <a:rPr lang="ru-RU" sz="1200" dirty="0" smtClean="0"/>
              <a:t>недопущение просроченной кредиторской задолженности по заработной плате и социальным выплатам;</a:t>
            </a:r>
          </a:p>
          <a:p>
            <a:r>
              <a:rPr lang="ru-RU" sz="1200" dirty="0" smtClean="0"/>
              <a:t>совершенствование муниципальной социальной поддержки граждан на основе применения принципа нуждаемости и </a:t>
            </a:r>
            <a:r>
              <a:rPr lang="ru-RU" sz="1200" dirty="0" err="1" smtClean="0"/>
              <a:t>адресности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финансовое обеспечение реализации инфраструктурных проектов;</a:t>
            </a:r>
          </a:p>
          <a:p>
            <a:r>
              <a:rPr lang="ru-RU" sz="1200" dirty="0" smtClean="0"/>
              <a:t>осуществление анализа деятельности казенных и бюджетных учреждений;</a:t>
            </a:r>
          </a:p>
          <a:p>
            <a:r>
              <a:rPr lang="ru-RU" sz="1200" dirty="0" smtClean="0"/>
              <a:t>совершенствование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r>
              <a:rPr lang="ru-RU" sz="1200" dirty="0" smtClean="0"/>
              <a:t>продолжение реализации мероприятий по централизации бюджетного (бухгалтерского) учета органов муниципальной власти и их подведомственных учреждений, включая процессы технологической </a:t>
            </a:r>
            <a:r>
              <a:rPr lang="ru-RU" sz="1200" dirty="0" err="1" smtClean="0"/>
              <a:t>цифровизации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совершенствование межбюджетных отношений, повышение прозрачности, эффективности предоставления и распределения межбюджетных трансфертов; </a:t>
            </a:r>
          </a:p>
          <a:p>
            <a:r>
              <a:rPr lang="ru-RU" sz="1200" dirty="0" smtClean="0"/>
              <a:t>продолжение реализации практики инициативного </a:t>
            </a:r>
            <a:r>
              <a:rPr lang="ru-RU" sz="1200" dirty="0" err="1" smtClean="0"/>
              <a:t>бюджетирования</a:t>
            </a:r>
            <a:r>
              <a:rPr lang="ru-RU" sz="1200" dirty="0" smtClean="0"/>
              <a:t> в Солнцевском районе Курской области в целях вовлечения граждан в решение первоочередных проблем местного значения и повышения уровня доверия к власти;</a:t>
            </a:r>
          </a:p>
          <a:p>
            <a:r>
              <a:rPr lang="ru-RU" sz="1200" dirty="0" smtClean="0"/>
              <a:t>повышение результативности предоставления субсидий юридическим лицам посредством мониторинга достижения показателей результативности их предоставления;</a:t>
            </a:r>
          </a:p>
          <a:p>
            <a:r>
              <a:rPr lang="ru-RU" sz="1200" dirty="0" smtClean="0"/>
              <a:t>обеспечение открытости и прозрачности бюджетного процесса, доступности информации о муниципальных финансах муниципального района "Солнцевский район" Курской области;</a:t>
            </a:r>
          </a:p>
          <a:p>
            <a:r>
              <a:rPr lang="ru-RU" sz="1200" dirty="0" smtClean="0"/>
              <a:t>реализация мероприятий, направленных на повышение уровня финансовой (бюджетной) грамотности населения Солнцевского района Курской области.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Основные задачи налоговой политики муниципального района "Солнцевский район" Курской области</a:t>
            </a:r>
            <a:endParaRPr lang="ru-RU" sz="1200" dirty="0" smtClean="0"/>
          </a:p>
          <a:p>
            <a:r>
              <a:rPr lang="ru-RU" sz="1200" b="1" dirty="0" smtClean="0"/>
              <a:t>на 2022 год и на плановый период 2023 и 2024 годов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Основным приоритетом налоговой политики на 2022 год и    на    плановый период 2023 и 2024 годов является обеспечение преемственности целей и задач налоговой политики предыдущего периода, поддержка инвестиций и роста предпринимательской активности на    основе стабильной налоговой системы и формирования привлекательных налоговых условий для субъектов хозяйственной деятельности, а также сохранение социальной стабильности в обществе.</a:t>
            </a:r>
          </a:p>
          <a:p>
            <a:r>
              <a:rPr lang="ru-RU" sz="1200" dirty="0" smtClean="0"/>
              <a:t>Главным стратегическим ориентиром налоговой политики будет являться развитие и укрепление налогового потенциала муниципального района "Солнцевский район" Курской области, стабильность и предсказуемость регионального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 сборов в целях поступательного экономического развития района.</a:t>
            </a:r>
          </a:p>
          <a:p>
            <a:r>
              <a:rPr lang="ru-RU" sz="1200" dirty="0" smtClean="0"/>
              <a:t>Основными направлениями налоговой политики будут:</a:t>
            </a:r>
          </a:p>
          <a:p>
            <a:r>
              <a:rPr lang="ru-RU" sz="1200" dirty="0" smtClean="0"/>
              <a:t>мобилизация резервов доходной базы консолидированного бюджета района; </a:t>
            </a:r>
          </a:p>
          <a:p>
            <a:r>
              <a:rPr lang="ru-RU" sz="1200" dirty="0" smtClean="0"/>
              <a:t>применение мер налогового стимулирования, направленных на поддержку и реализацию инвестиционных проектов в целях обеспечения привлекательности экономики района для инвесторов;</a:t>
            </a:r>
          </a:p>
          <a:p>
            <a:r>
              <a:rPr lang="ru-RU" sz="1200" dirty="0" smtClean="0"/>
              <a:t>обеспечение роста доходов консолидированного бюджета района за  счёт повышения эффективности администрирования действующих налоговых платежей и сборов; </a:t>
            </a:r>
          </a:p>
          <a:p>
            <a:r>
              <a:rPr lang="ru-RU" sz="1200" dirty="0" smtClean="0"/>
              <a:t>совершенствование муниципальной практики налогообложения от кадастровой стоимости по всему спектру недвижимого имущества;</a:t>
            </a:r>
          </a:p>
          <a:p>
            <a:r>
              <a:rPr lang="ru-RU" sz="1200" dirty="0" smtClean="0"/>
              <a:t>расширение налогооблагаемой базы по имущественным налогам, в том числе за счет выявления правообладателей ранее учтенных объектов недвижимости, а также путем проведения кадастровой оценки;</a:t>
            </a:r>
          </a:p>
          <a:p>
            <a:r>
              <a:rPr lang="ru-RU" sz="12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 условии обеспечения преемственности налоговой политики в части социальной и инвестиционной направленности;</a:t>
            </a:r>
          </a:p>
          <a:p>
            <a:r>
              <a:rPr lang="ru-RU" sz="1200" dirty="0" smtClean="0"/>
              <a:t>содействие вовлечению граждан Российской Федерации в   предпринимательскую деятельность и сокращение неформальной занятости, в том числе путем перехода граждан на применение налога на профессиональный доход;</a:t>
            </a:r>
          </a:p>
          <a:p>
            <a:r>
              <a:rPr lang="ru-RU" sz="1200" dirty="0" smtClean="0"/>
              <a:t>проведение мероприятий по повышению эффективности управления государственной и муниципальной собственностью, природными ресурсами Солнцевского района Курской области;</a:t>
            </a:r>
          </a:p>
          <a:p>
            <a:r>
              <a:rPr lang="ru-RU" sz="1200" dirty="0" smtClean="0"/>
              <a:t>ежегодное проведение оценки эффективности налоговых расходов, обусловленных предоставлением льгот по региональным и местным налогам, в целях более эффективного использования инструментов налогового стимулирования и роста муниципального налогового потенциала, отмена или уточнение льготных режимов по результатам проведенной оценки в случае выявления их неэффективности;</a:t>
            </a:r>
          </a:p>
          <a:p>
            <a:r>
              <a:rPr lang="ru-RU" sz="1200" dirty="0" smtClean="0"/>
              <a:t> предоставление налоговых льгот на ограниченный период в соответствии с целями политики района;</a:t>
            </a:r>
          </a:p>
          <a:p>
            <a:r>
              <a:rPr lang="ru-RU" sz="1200" dirty="0" smtClean="0"/>
              <a:t>взаимодействие органов местного самоуправления района и органов местного самоуправления городских и сельских поселений района с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 противодействию уклонению от уплаты налогов и других обязательных платежей в бюджет; </a:t>
            </a:r>
          </a:p>
          <a:p>
            <a:r>
              <a:rPr lang="ru-RU" sz="1200" dirty="0" smtClean="0"/>
              <a:t>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областного и местного бюджетов.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1236" y="381000"/>
            <a:ext cx="6163865" cy="26669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2622430"/>
            <a:ext cx="6172200" cy="575957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7" y="332509"/>
            <a:ext cx="5909095" cy="1004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Распределение налоговых доходов между бюджетами на территории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Group 5055"/>
          <p:cNvGraphicFramePr>
            <a:graphicFrameLocks/>
          </p:cNvGraphicFramePr>
          <p:nvPr/>
        </p:nvGraphicFramePr>
        <p:xfrm>
          <a:off x="200516" y="1532280"/>
          <a:ext cx="6480721" cy="6405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647"/>
                <a:gridCol w="2218640"/>
                <a:gridCol w="792088"/>
                <a:gridCol w="773353"/>
                <a:gridCol w="882831"/>
                <a:gridCol w="720080"/>
                <a:gridCol w="720082"/>
              </a:tblGrid>
              <a:tr h="119211">
                <a:tc rowSpan="2"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 бюджета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Областной бюджет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округов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муниципальных районов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сельских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0">
                <a:tc rowSpan="24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ПРИБЫЛЬ ОРГАНИЗАЦИЙ ПО СТАВКЕ, УСТАНОВЛЕННОЙ ДЛЯ СУБЪЕКТОВ РОССИЙСКОЙ ФЕДЕРАЦИИ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ДОХОДЫ ФИЗИЧЕСКИХ ЛИЦ,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за исключением налога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5 %  (от  городских поселений)</a:t>
                      </a:r>
                    </a:p>
                    <a:p>
                      <a:pPr marL="0" marR="0" lvl="0" indent="0" algn="ctr" defTabSz="1082675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13 %  (от сельских  поселений)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6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 единый норматив в соответствии с Законом Курской области от 12.09.2019 № 72-ЗКО</a:t>
                      </a:r>
                    </a:p>
                  </a:txBody>
                  <a:tcPr marL="36000" marR="36000" marT="36000" marB="3600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Дополнительный норматив в соответствии со статьей 58 Бюджетного кодекса РФ</a:t>
                      </a: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2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АКЦИЗЫ,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 этиловый из пищевого сырья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5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спиртосодержащую продукцию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 пиво, производимое на территории Российской Федерации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свыше 9 процентов (за исключением пива, вин, фруктовых вин, игристых вин (шампанских)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сидр, пуаре, медовуху, производимые на территории Российской Федерации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6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до 9 процентов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нефтепродукты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НАЛОГИ СО СПЕЦИАЛЬНЫМИ НАЛОГОВЫМИ РЕЖИМАМИ, В ТОМ ЧИСЛЕ: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НАЛОГ НА ДОБЫЧУ ПОЛЕЗНЫХ ИСКОПАЕМЫХ,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общераспространенных полезных ископаемых (песок, глина, мел)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прочих полезных ископаемых (железная руда)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СБОРЫ ЗА ПОЛЬЗОВАНИЕ ОБЪЕКТАМИ ЖИВОТНОГО МИРА (ОЛЕНЬ, ЛОСЬ, КОСУЛЯ, КАБАН, БАРСУК)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ГОСУДАРСТВЕННАЯ ПОШЛИНА (В ЗАВИСИМОСТИ ОТ УСТАНОВЛЕННЫХ ПОЛНОМОЧИЙ)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4240"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ОРГАНИЗАЦИЙ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0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ИГОРНЫЙ БИЗНЕС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ТРАНСПОРТНЫЙ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48747"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8680" y="4932040"/>
            <a:ext cx="6192688" cy="36004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323528"/>
            <a:ext cx="6374921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 бюджета Солнцевского района</a:t>
            </a:r>
            <a:endParaRPr lang="ru-RU" sz="2000" b="1" dirty="0">
              <a:solidFill>
                <a:srgbClr val="600A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/>
        </p:nvGraphicFramePr>
        <p:xfrm>
          <a:off x="1412776" y="5004048"/>
          <a:ext cx="5445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547664"/>
          <a:ext cx="5445224" cy="2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8" y="3343047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21" y="596067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96752" y="1403648"/>
          <a:ext cx="4572000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196752" y="4932040"/>
          <a:ext cx="4572000" cy="332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465826"/>
            <a:ext cx="6366294" cy="56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2022-2024годы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548680" y="5004048"/>
          <a:ext cx="6192688" cy="33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80226" y="1095555"/>
          <a:ext cx="5477774" cy="135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130060"/>
            <a:ext cx="6172190" cy="9920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Динамика налоговых и неналоговых доходов 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329609" y="615567"/>
          <a:ext cx="6273209" cy="62808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04237"/>
                <a:gridCol w="790698"/>
                <a:gridCol w="790698"/>
                <a:gridCol w="869768"/>
                <a:gridCol w="832595"/>
                <a:gridCol w="748799"/>
                <a:gridCol w="536414"/>
              </a:tblGrid>
              <a:tr h="9410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452982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527244,4</a:t>
                      </a:r>
                    </a:p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455472,8</a:t>
                      </a:r>
                    </a:p>
                    <a:p>
                      <a:pPr marL="0" algn="ctr" defTabSz="790844" rtl="0" eaLnBrk="1" latinLnBrk="0" hangingPunct="1"/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446026,3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5402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129934,9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128136,2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129287,2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978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98531,4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96203,8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96907,3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629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10816,1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10828,1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11095,4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70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5651,9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5816,9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5997,2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16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3221,4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3343,8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3477,6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1338,4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1338,4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1338,4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1175,2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1175,2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1175,2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31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7119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8969,6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8969,6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60828" y="340242"/>
            <a:ext cx="10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6979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6337005" y="9144000"/>
            <a:ext cx="212651" cy="457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38789" y="1127761"/>
          <a:ext cx="6421499" cy="51454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4247"/>
                <a:gridCol w="756798"/>
                <a:gridCol w="736336"/>
                <a:gridCol w="768683"/>
                <a:gridCol w="796775"/>
                <a:gridCol w="772441"/>
                <a:gridCol w="776219"/>
              </a:tblGrid>
              <a:tr h="819465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8812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051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4872,3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13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233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246,2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31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1498,7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36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397309,5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327336,6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316739,1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3661" y="731580"/>
            <a:ext cx="93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12595</TotalTime>
  <Words>4432</Words>
  <Application>Microsoft Office PowerPoint</Application>
  <PresentationFormat>Экран (4:3)</PresentationFormat>
  <Paragraphs>1055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ОСНОВНЫЕ НАПРАВЛЕНИЯ бюджетной и налоговой политики муниципального района  "Солнцевский район" Курской области на 2022 год и на плановый период 2023 и 2024 годов   </vt:lpstr>
      <vt:lpstr>Распределение налоговых доходов между бюджетами на территории Курской области</vt:lpstr>
      <vt:lpstr>Основные параметры    бюджета Солнцевского района</vt:lpstr>
      <vt:lpstr>Налоговые и неналоговые доходы</vt:lpstr>
      <vt:lpstr>Слайд 8</vt:lpstr>
      <vt:lpstr>Слайд 9</vt:lpstr>
      <vt:lpstr>Физические лица - налогоплательщики</vt:lpstr>
      <vt:lpstr>Структура  безвозмездных поступлений  на 2022  год</vt:lpstr>
      <vt:lpstr>СТРУКТУРА РАСХОДОВ МУНИЦИПАЛЬНОГО РАЙОНА «СОЛНЦЕВСКИЙ  РАЙОН» [1]  </vt:lpstr>
      <vt:lpstr>[2] </vt:lpstr>
      <vt:lpstr>Расходы бюджета муниципального района «Солнцевский район»  тыс. рублей</vt:lpstr>
      <vt:lpstr>Программная структура расходов муниципального района «Солнцевский  район»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«Развитие образования в  Солнцевском  районе»</vt:lpstr>
      <vt:lpstr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«Охрана окружающей среды» в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 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Муниципальная программа «Развитие муниципальной службы в муниципальном образовании « Солнцевксий  район»»</vt:lpstr>
      <vt:lpstr>Оказание финансовой помощи  местным бюджетам в 2022 году  и в плановом периоде 2023 и 2024 годов </vt:lpstr>
      <vt:lpstr>Муниципальный долг муниципального района «Солнцевский  район» </vt:lpstr>
      <vt:lpstr>Реализация проекта  «Народный бюджет»  в Курской области </vt:lpstr>
      <vt:lpstr>Реализация проекта  «Народный бюджет» в муниципальном районе «Солнцевский  район» на 2022год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1595</cp:revision>
  <dcterms:created xsi:type="dcterms:W3CDTF">2019-08-13T14:01:01Z</dcterms:created>
  <dcterms:modified xsi:type="dcterms:W3CDTF">2022-02-22T10:09:17Z</dcterms:modified>
</cp:coreProperties>
</file>