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9" r:id="rId3"/>
    <p:sldId id="420" r:id="rId4"/>
    <p:sldId id="408" r:id="rId5"/>
    <p:sldId id="418" r:id="rId6"/>
    <p:sldId id="398" r:id="rId7"/>
    <p:sldId id="399" r:id="rId8"/>
    <p:sldId id="422" r:id="rId9"/>
    <p:sldId id="423" r:id="rId10"/>
    <p:sldId id="400" r:id="rId11"/>
    <p:sldId id="401" r:id="rId12"/>
    <p:sldId id="373" r:id="rId13"/>
    <p:sldId id="413" r:id="rId14"/>
    <p:sldId id="417" r:id="rId15"/>
    <p:sldId id="396" r:id="rId16"/>
    <p:sldId id="395" r:id="rId17"/>
    <p:sldId id="393" r:id="rId18"/>
    <p:sldId id="394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66FFCC"/>
    <a:srgbClr val="DDDDDD"/>
    <a:srgbClr val="CC0000"/>
    <a:srgbClr val="B30D84"/>
    <a:srgbClr val="00CC00"/>
    <a:srgbClr val="99CCFF"/>
    <a:srgbClr val="0F07B5"/>
    <a:srgbClr val="660066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1494" autoAdjust="0"/>
    <p:restoredTop sz="98391" autoAdjust="0"/>
  </p:normalViewPr>
  <p:slideViewPr>
    <p:cSldViewPr snapToGrid="0">
      <p:cViewPr>
        <p:scale>
          <a:sx n="100" d="100"/>
          <a:sy n="100" d="100"/>
        </p:scale>
        <p:origin x="-282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723536503527347E-2"/>
          <c:y val="5.3271202663178439E-2"/>
          <c:w val="0.8309100853412632"/>
          <c:h val="0.893457594673642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(профицит)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4894</c:v>
                </c:pt>
                <c:pt idx="1">
                  <c:v>0</c:v>
                </c:pt>
                <c:pt idx="2">
                  <c:v>-41546.9</c:v>
                </c:pt>
                <c:pt idx="3">
                  <c:v>-110934.3</c:v>
                </c:pt>
                <c:pt idx="4">
                  <c:v>-36740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0"/>
                  <c:y val="1.4870933180330554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9.9139554535537192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8.5009249619690305E-17"/>
                  <c:y val="9.9139554535537192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1.4870933180330554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8.5009249619690305E-17"/>
                  <c:y val="9.9139554535537192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442912</c:v>
                </c:pt>
                <c:pt idx="1">
                  <c:v>448655.2</c:v>
                </c:pt>
                <c:pt idx="2">
                  <c:v>537660.1</c:v>
                </c:pt>
                <c:pt idx="3">
                  <c:v>819918.3</c:v>
                </c:pt>
                <c:pt idx="4">
                  <c:v>651771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0"/>
                  <c:y val="-9.9139554535536325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8.5009249619690305E-17"/>
                  <c:y val="-4.9569777267768596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3184608632852827E-3"/>
                  <c:y val="-4.9569777267768596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8.5009249619690305E-17"/>
                  <c:y val="-4.9569777267768596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2.3184608632852827E-3"/>
                  <c:y val="-9.9139554535537192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447806</c:v>
                </c:pt>
                <c:pt idx="1">
                  <c:v>448655.2</c:v>
                </c:pt>
                <c:pt idx="2">
                  <c:v>496113.2</c:v>
                </c:pt>
                <c:pt idx="3">
                  <c:v>708984</c:v>
                </c:pt>
                <c:pt idx="4">
                  <c:v>615031</c:v>
                </c:pt>
              </c:numCache>
            </c:numRef>
          </c:val>
        </c:ser>
        <c:dLbls>
          <c:showVal val="1"/>
        </c:dLbls>
        <c:axId val="101622144"/>
        <c:axId val="101623680"/>
      </c:barChart>
      <c:catAx>
        <c:axId val="1016221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1623680"/>
        <c:crosses val="autoZero"/>
        <c:auto val="1"/>
        <c:lblAlgn val="ctr"/>
        <c:lblOffset val="900"/>
      </c:catAx>
      <c:valAx>
        <c:axId val="101623680"/>
        <c:scaling>
          <c:orientation val="minMax"/>
        </c:scaling>
        <c:delete val="1"/>
        <c:axPos val="b"/>
        <c:numFmt formatCode="#,##0.0" sourceLinked="1"/>
        <c:tickLblPos val="none"/>
        <c:crossAx val="101622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85857315711571"/>
          <c:y val="0.56890569837766314"/>
          <c:w val="0.18085236114245082"/>
          <c:h val="0.40597491457019691"/>
        </c:manualLayout>
      </c:layout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30225802905951948"/>
          <c:y val="9.0819053444027825E-2"/>
          <c:w val="0.40347890932016472"/>
          <c:h val="0.748979326337410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rgbClr val="9BBB59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3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layout>
                <c:manualLayout>
                  <c:x val="5.1805049004480163E-17"/>
                  <c:y val="-2.0671218892257238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1.1803900086374887E-2"/>
                  <c:y val="-5.0372402600539039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налоги на имущество 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1">
                  <c:v>106178.5</c:v>
                </c:pt>
                <c:pt idx="2">
                  <c:v>10725.9</c:v>
                </c:pt>
                <c:pt idx="3">
                  <c:v>4921.8</c:v>
                </c:pt>
                <c:pt idx="5">
                  <c:v>255.2</c:v>
                </c:pt>
                <c:pt idx="6">
                  <c:v>18993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79183780366714762"/>
          <c:w val="0.99374452312850758"/>
          <c:h val="0.18408902146335221"/>
        </c:manualLayout>
      </c:layout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3168910534925678"/>
          <c:y val="0.11664328322409102"/>
          <c:w val="0.43811949209348383"/>
          <c:h val="0.343227150126687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6"/>
              <c:layout>
                <c:manualLayout>
                  <c:x val="6.1524341869430331E-3"/>
                  <c:y val="-4.2193451654147569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дотации - межбюджетные трансферты, предоставляемые 
на безвозмездной и безвозвратной основе без установления направлений их использования</c:v>
                </c:pt>
                <c:pt idx="1">
                  <c:v>субсидии - межбюджетные трансферты, предоставляемые 
на безвозмездной и безвозвратной основе в целях софинансирования расходных обязательств</c:v>
                </c:pt>
                <c:pt idx="2">
                  <c:v>субвенции - межбюджетные трансферты, предоставляемые 
на безвозмездной и безвозвратной основе для финансового обеспечения переданных расходных обязательств РФ</c:v>
                </c:pt>
                <c:pt idx="3">
                  <c:v>иные МБТ - межбюджетные трансферты, предоставляемые 
на безвозмездной и безвозвратной основе и имеющие целевое назначение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11000</c:v>
                </c:pt>
                <c:pt idx="1">
                  <c:v>36115.599999999999</c:v>
                </c:pt>
                <c:pt idx="2">
                  <c:v>300624.8</c:v>
                </c:pt>
                <c:pt idx="3">
                  <c:v>2933.4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2462443780172702E-2"/>
          <c:y val="0.52476914674800401"/>
          <c:w val="0.89507511243965465"/>
          <c:h val="0.40512504280336326"/>
        </c:manualLayout>
      </c:layout>
      <c:txPr>
        <a:bodyPr/>
        <a:lstStyle/>
        <a:p>
          <a:pPr algn="just">
            <a:defRPr sz="9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0.06929</cdr:x>
      <cdr:y>0</cdr:y>
    </cdr:from>
    <cdr:to>
      <cdr:x>0.24252</cdr:x>
      <cdr:y>0.09916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561" y="0"/>
          <a:ext cx="948907" cy="26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0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0.40499</cdr:x>
      <cdr:y>0.37591</cdr:y>
    </cdr:from>
    <cdr:to>
      <cdr:x>0.61036</cdr:x>
      <cdr:y>0.54806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20174" y="1164150"/>
          <a:ext cx="923025" cy="533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0.43344</cdr:x>
      <cdr:y>0.23497</cdr:y>
    </cdr:from>
    <cdr:to>
      <cdr:x>0.63836</cdr:x>
      <cdr:y>0.33789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61055" y="1319544"/>
          <a:ext cx="879894" cy="577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857"/>
            <a:ext cx="8229600" cy="11423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5" y="1600878"/>
            <a:ext cx="4050443" cy="45250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360" y="1600878"/>
            <a:ext cx="4050445" cy="45250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20C8-49F0-415A-89FB-DC5E6C6C6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857"/>
            <a:ext cx="8229600" cy="11423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1" y="1600877"/>
            <a:ext cx="8229600" cy="452507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D71F-D48A-4708-A4C2-C473B4D8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olnr.rkursk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8892480" y="0"/>
            <a:ext cx="0" cy="6858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964488" y="0"/>
            <a:ext cx="0" cy="685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036496" y="0"/>
            <a:ext cx="0" cy="685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116888" y="0"/>
            <a:ext cx="0" cy="6858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910988"/>
            <a:ext cx="9144000" cy="661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700" b="1" cap="all" dirty="0" smtClean="0">
                <a:ln w="0"/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Бюджет для граждан</a:t>
            </a:r>
            <a:endParaRPr lang="ru-RU" sz="3700" b="1" cap="all" dirty="0">
              <a:ln w="0"/>
              <a:solidFill>
                <a:srgbClr val="660066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102" y="4774019"/>
            <a:ext cx="796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lvl="0" indent="-350838" algn="ctr" defTabSz="936382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Решения </a:t>
            </a:r>
            <a:r>
              <a:rPr lang="ru-RU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редставительного Собрания Солнцевского  района Курской области «О бюджете муниципального  района «Солнцевский  район» Курской области на 2023 год и на плановый период 2024 и 2025  годов»</a:t>
            </a:r>
          </a:p>
        </p:txBody>
      </p:sp>
      <p:pic>
        <p:nvPicPr>
          <p:cNvPr id="13" name="Picture 2" descr="C:\Users\Server\Documents\2019 год\БЮДЖЕТ для Граждан на 2020г\д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09" y="1590262"/>
            <a:ext cx="2970093" cy="2598965"/>
          </a:xfrm>
          <a:prstGeom prst="rect">
            <a:avLst/>
          </a:prstGeom>
          <a:noFill/>
        </p:spPr>
      </p:pic>
      <p:pic>
        <p:nvPicPr>
          <p:cNvPr id="15" name="Picture 12" descr="IMG_64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4866" y="1626781"/>
            <a:ext cx="2838892" cy="258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Рисуно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6727" y="1605516"/>
            <a:ext cx="2477386" cy="25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2"/>
            <a:ext cx="8958949" cy="669851"/>
          </a:xfrm>
        </p:spPr>
        <p:txBody>
          <a:bodyPr anchor="t">
            <a:normAutofit fontScale="90000"/>
          </a:bodyPr>
          <a:lstStyle/>
          <a:p>
            <a:pPr algn="ctr" defTabSz="936382" eaLnBrk="1" hangingPunct="1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СТРУКТУРА РАСХОДОВ МУНИЦИПАЛЬНОГО РАЙОНА «СОЛНЦЕВСКИЙ  РАЙОН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»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[1]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384379" name="Group 379"/>
          <p:cNvGraphicFramePr>
            <a:graphicFrameLocks noGrp="1"/>
          </p:cNvGraphicFramePr>
          <p:nvPr>
            <p:ph sz="half" idx="2"/>
          </p:nvPr>
        </p:nvGraphicFramePr>
        <p:xfrm>
          <a:off x="118590" y="1052737"/>
          <a:ext cx="8415809" cy="535080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41625"/>
                <a:gridCol w="2021451"/>
                <a:gridCol w="918075"/>
                <a:gridCol w="1032836"/>
                <a:gridCol w="918075"/>
                <a:gridCol w="1032836"/>
                <a:gridCol w="918075"/>
                <a:gridCol w="1032836"/>
              </a:tblGrid>
              <a:tr h="105371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2023год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2024 год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361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537 660,1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448 655,2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442 912,0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758">
                <a:tc gridSpan="8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</a:tr>
              <a:tr h="470789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Условно утвержденные расходы</a:t>
                      </a: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3471,1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7255,6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363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71469,6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48576,6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48790,1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367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8659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35845,3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15196,3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12342,6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9015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5134,9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8216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311781,2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307806,3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292719,7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5059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39024,2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30660,9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30672,6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8659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Здравоохранение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964881" y="692697"/>
            <a:ext cx="1654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1"/>
            <a:ext cx="8877300" cy="425450"/>
          </a:xfrm>
        </p:spPr>
        <p:txBody>
          <a:bodyPr anchor="t">
            <a:noAutofit/>
          </a:bodyPr>
          <a:lstStyle/>
          <a:p>
            <a:pPr algn="ctr" defTabSz="936382" eaLnBrk="1" hangingPunct="1">
              <a:defRPr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b="1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]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465060" name="Group 164"/>
          <p:cNvGraphicFramePr>
            <a:graphicFrameLocks noGrp="1"/>
          </p:cNvGraphicFramePr>
          <p:nvPr>
            <p:ph sz="half" idx="2"/>
          </p:nvPr>
        </p:nvGraphicFramePr>
        <p:xfrm>
          <a:off x="118581" y="1081378"/>
          <a:ext cx="8515059" cy="41275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34343"/>
                <a:gridCol w="1749216"/>
                <a:gridCol w="946119"/>
                <a:gridCol w="1064381"/>
                <a:gridCol w="946119"/>
                <a:gridCol w="1064381"/>
                <a:gridCol w="946119"/>
                <a:gridCol w="1064381"/>
              </a:tblGrid>
              <a:tr h="1351183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2024 год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2025год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04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51850,0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25356,7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33679,7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940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14057,5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10185,0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10606,3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318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7953,8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6919,8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6363,0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64291" y="620688"/>
            <a:ext cx="158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тыс.рублей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" y="405517"/>
            <a:ext cx="8958949" cy="564543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/>
          <a:p>
            <a:pPr marL="0" marR="0" lvl="0" indent="0" algn="ctr" defTabSz="9363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РАСХОДОВ МУНИЦИПАЛЬНОГО РАЙОНА «СОЛНЦЕВСКИЙ  РАЙОН»</a:t>
            </a:r>
            <a:r>
              <a:rPr kumimoji="0" lang="en-US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[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2</a:t>
            </a:r>
            <a:r>
              <a:rPr kumimoji="0" lang="en-US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]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123" y="5518205"/>
            <a:ext cx="67148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Бюджета муниципального района «Солнцевский  район» на 2023-2025 годы 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81" y="242646"/>
            <a:ext cx="8649419" cy="321710"/>
          </a:xfrm>
        </p:spPr>
        <p:txBody>
          <a:bodyPr>
            <a:normAutofit/>
          </a:bodyPr>
          <a:lstStyle/>
          <a:p>
            <a:r>
              <a:rPr lang="ru-RU" sz="1000" b="1" dirty="0" smtClean="0">
                <a:solidFill>
                  <a:srgbClr val="0F07B5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муниципального района «Солнцевский  район»</a:t>
            </a:r>
            <a:endParaRPr lang="ru-RU" sz="1000" b="1" dirty="0">
              <a:solidFill>
                <a:srgbClr val="0F07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 fontScale="85000" lnSpcReduction="20000"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 Бюджета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2023-2025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552091" y="564356"/>
          <a:ext cx="8143335" cy="597793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42311"/>
                <a:gridCol w="901700"/>
                <a:gridCol w="939800"/>
                <a:gridCol w="859524"/>
              </a:tblGrid>
              <a:tr h="11032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</a:tr>
              <a:tr h="282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Муниципальные программы    итого 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alibri"/>
                          <a:ea typeface="Calibri"/>
                          <a:cs typeface="Times New Roman"/>
                        </a:rPr>
                        <a:t>508 269,1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alibri"/>
                          <a:ea typeface="Calibri"/>
                          <a:cs typeface="Times New Roman"/>
                        </a:rPr>
                        <a:t>432 173,7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alibri"/>
                          <a:ea typeface="Calibri"/>
                          <a:cs typeface="Times New Roman"/>
                        </a:rPr>
                        <a:t>426 401,6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139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культуры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39024,2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30660,9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30672,6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2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«Социальная поддержка граждан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50950,2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25004,9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33454,6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43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образования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310893,7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309192,8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294106,1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43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«Энергосбережение и повышение энергетической эффективности в  Солнцевском  районе Курской области 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7,0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312664,0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301361,7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68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«Развитие транспортной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системы, обеспечение перевозки пассажиров и безопасности дорожного движения в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 Солнцевском районе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33995,0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11317,0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11970,4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6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 «Обеспечение доступным и комфортным жильем, коммунальными услугами граждан на территории сельских поселений муниципального района «Солнцевский район»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7135,2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3507,1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1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«Повышение эффективности  работы с молодежью, организация отдыха и оздоровления детей, молодежи, развитие физической культуры и спорта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16402,5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10185,0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10606,3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2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муниципального управления и повышения эффективности деятельности Администрации Солнцевского района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17779,0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14223,2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14223,2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08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«Сохранение и развитие архивного дела  в  Солнцевском 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467,5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423,1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423,1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08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правонарушений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459,8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408,3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408,3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6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«Защита населения и территории от чрезвычайных ситуаций,  обеспечение пожарной безопасности и безопасности людей на водных объектах в Солнцевском районе Курской области»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61,0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05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«Повышение эффективности управления финансами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12020,4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10173,0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9616,3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1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 Развитие малого и среднего предпринимательства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1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«Содействие занятости населения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349,7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334,7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334,7919,5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47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программа  «Создание условий для эффективного исполнения государственных полномочий по государственной регистрации актов гражданского состояния  в Солнцевском районе»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919,5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904,0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930,0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43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 Развитие информационного общества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10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наркомании и медико-социальноя реабилитация больных наркоманией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88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 программа Солнцевского района Курской области "Обеспечение эффективного функционирования вспомогательных служб деятельности органов местного самоуправления муниципального района" Солнцевский район" Курской области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17159,4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12368,5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12400,4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08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"Развитие муниципальной службы в  муниципальном образовании Солнцевский район" </a:t>
                      </a:r>
                      <a:endParaRPr lang="ru-RU" sz="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530,0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74000" y="350045"/>
            <a:ext cx="108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sz="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07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400" b="1" dirty="0" smtClean="0"/>
              <a:t>Сведения о планируемом предельном объеме муниципального долга  на 2023-2025гг.</a:t>
            </a:r>
            <a:endParaRPr lang="ru-RU" sz="1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66693"/>
            <a:ext cx="8229600" cy="46992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Муниципальный долг муниципального района «Солнцевский  район»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Установить объем муниципального долга муниципального района «Солнцевский  район» Курской области на 2023 год  -   48 484 570  рублей, на  2024 год -  49 802 500  рублей, на 2025 год -   51 400 483  рублей.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Установить верхний предел муниципального внутреннего долга муниципального района «Солнцевский  район» Курской области на 1 января 2024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Установить верхний предел муниципального внутреннего долга муниципального района «Солнцевский  район» Курской области на 1 января 2025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Установить верхний предел муниципального внутреннего долга муниципального района «Солнцевский  район» Курской области на 1 января 2026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 Утвердить Программу муниципальных  внутренних  заимствований муниципального района «Солнцевский  район» Курской области на 2023 год согласно приложению №  11  к настоящему решению и Программу муниципальных  внутренних  заимствований муниципального района «Солнцевский  район» Курской области на плановый период 2024 и 2025 годов согласно приложению № 12 к настоящему решению.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6. Утвердить Программу муниципальных гарантий муниципального района «Солнцевский  район» Курской области на 2023 год согласно приложению № 13 к настоящему решению и Программу муниципальных гарантий муниципального района «Солнцевский  район» Курской области на плановый период 2024 и 2025 годов согласно приложению № 14 к настоящему решению.</a:t>
            </a:r>
          </a:p>
          <a:p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7180" y="4813995"/>
            <a:ext cx="4969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Бюджета муниципального района «Солнцевский  район» на 2023-2025 годы </a:t>
            </a:r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Двойная стрелка влево/вправо 75"/>
          <p:cNvSpPr/>
          <p:nvPr/>
        </p:nvSpPr>
        <p:spPr>
          <a:xfrm>
            <a:off x="1831351" y="5431493"/>
            <a:ext cx="1853977" cy="866633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5422605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 Бюджета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2023-2025 годы </a:t>
              </a:r>
              <a:endPara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-17253" y="379562"/>
            <a:ext cx="4572000" cy="622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526" y="588397"/>
            <a:ext cx="808074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ctr"/>
            <a:r>
              <a:rPr lang="ru-RU" sz="105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Проект «Народный бюджет»   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Солнцевском районе направлен  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определение и реализацию социально значимых проектов  на территориях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Солнцевского  района с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привлечением граждан и организаций к деятельности органов местного самоуправления по решению проблем местного значения и осуществляется в соответствии с постановлением Администрации Курской области от 27.09.2016 №</a:t>
            </a:r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732-па  (с учетом изменений) «О вопросах реализации проекта «Народный бюджет» в Курской области».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1616149"/>
            <a:ext cx="449436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Результаты реализации проекта в 2022 году</a:t>
            </a:r>
            <a:endParaRPr lang="ru-RU" sz="11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информация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Двойная стрелка влево/вправо 39"/>
          <p:cNvSpPr/>
          <p:nvPr/>
        </p:nvSpPr>
        <p:spPr>
          <a:xfrm>
            <a:off x="2360427" y="1913860"/>
            <a:ext cx="1541721" cy="1350335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 автодороги по ул. </a:t>
            </a:r>
            <a:r>
              <a:rPr lang="ru-RU" sz="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Чибисовка</a:t>
            </a:r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с. Никольское Солнцевского  района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Двойная стрелка влево/вправо 53"/>
          <p:cNvSpPr/>
          <p:nvPr/>
        </p:nvSpPr>
        <p:spPr>
          <a:xfrm>
            <a:off x="6783572" y="5528930"/>
            <a:ext cx="2360428" cy="744279"/>
          </a:xfrm>
          <a:prstGeom prst="leftRightArrow">
            <a:avLst>
              <a:gd name="adj1" fmla="val 50000"/>
              <a:gd name="adj2" fmla="val 453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Капитальный ремонт водозабора с. </a:t>
            </a:r>
            <a:r>
              <a:rPr lang="ru-RU" sz="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Чермошное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Двойная стрелка влево/вправо 60"/>
          <p:cNvSpPr/>
          <p:nvPr/>
        </p:nvSpPr>
        <p:spPr>
          <a:xfrm>
            <a:off x="255181" y="5539563"/>
            <a:ext cx="2402959" cy="808074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 автодороги по ул. Болотная с. Никольское Солнцевского района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Двойная стрелка влево/вправо 68"/>
          <p:cNvSpPr/>
          <p:nvPr/>
        </p:nvSpPr>
        <p:spPr>
          <a:xfrm>
            <a:off x="7655441" y="1775637"/>
            <a:ext cx="1701209" cy="1371600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Капитальный ремонт водозабора </a:t>
            </a:r>
            <a:r>
              <a:rPr lang="ru-RU" sz="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С.Субботино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Server\Рабочий стол\Гекова\90 лет\чибисовка\1669101635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82" y="1887046"/>
            <a:ext cx="2392324" cy="1526003"/>
          </a:xfrm>
          <a:prstGeom prst="rect">
            <a:avLst/>
          </a:prstGeom>
          <a:noFill/>
        </p:spPr>
      </p:pic>
      <p:pic>
        <p:nvPicPr>
          <p:cNvPr id="1029" name="Picture 5" descr="C:\Users\Server\Рабочий стол\Гекова\90 лет\никольское болотн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446" y="3729531"/>
            <a:ext cx="2360428" cy="1789043"/>
          </a:xfrm>
          <a:prstGeom prst="rect">
            <a:avLst/>
          </a:prstGeom>
          <a:noFill/>
        </p:spPr>
      </p:pic>
      <p:pic>
        <p:nvPicPr>
          <p:cNvPr id="1030" name="Picture 6" descr="C:\Users\Server\Рабочий стол\Гекова\90 лет\субботино лугов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5135" y="1562987"/>
            <a:ext cx="2402958" cy="1775637"/>
          </a:xfrm>
          <a:prstGeom prst="rect">
            <a:avLst/>
          </a:prstGeom>
          <a:noFill/>
        </p:spPr>
      </p:pic>
      <p:pic>
        <p:nvPicPr>
          <p:cNvPr id="1031" name="Picture 7" descr="C:\Users\Server\Рабочий стол\Гекова\90 лет\чермошное кочетов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9024" y="3423683"/>
            <a:ext cx="2456120" cy="1956391"/>
          </a:xfrm>
          <a:prstGeom prst="rect">
            <a:avLst/>
          </a:prstGeom>
          <a:noFill/>
        </p:spPr>
      </p:pic>
      <p:pic>
        <p:nvPicPr>
          <p:cNvPr id="82" name="Picture 2" descr="C:\Users\Server\Documents\2021год\Бюдж для граждан\д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7517" y="3538702"/>
            <a:ext cx="2705100" cy="2000862"/>
          </a:xfrm>
          <a:prstGeom prst="rect">
            <a:avLst/>
          </a:prstGeom>
          <a:noFill/>
        </p:spPr>
      </p:pic>
      <p:sp>
        <p:nvSpPr>
          <p:cNvPr id="83" name="Прямоугольник 82"/>
          <p:cNvSpPr/>
          <p:nvPr/>
        </p:nvSpPr>
        <p:spPr>
          <a:xfrm>
            <a:off x="3710763" y="5688419"/>
            <a:ext cx="1850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 здания актового зала ДОЛ «Солнышко»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93445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Проекты</a:t>
            </a:r>
            <a:b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«Народный бюджет» в муниципальном районе «Солнцевский  район»             на 2023 год</a:t>
            </a:r>
            <a:endParaRPr lang="ru-RU" sz="1600" dirty="0">
              <a:solidFill>
                <a:srgbClr val="66006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47" y="1323336"/>
          <a:ext cx="8305804" cy="3840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295"/>
                <a:gridCol w="1692503"/>
                <a:gridCol w="1692503"/>
                <a:gridCol w="1692503"/>
              </a:tblGrid>
              <a:tr h="438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бюджет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        (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</a:tr>
              <a:tr h="88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Капитальный ремонт (замена) оконных блоков МКОУ "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Максимовская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ООШ" Солнцевского района Курской области, расположенного по адресу: Курская область, Солнцевский район, село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Дорохо-Доренское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ул. Молодежная, д.25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1 173 252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743 060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39 108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81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Капитальный ремонт водозабора в х. Малиновка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Шумаковского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сельсовета Солнцевского района Курской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1 308 894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828 928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43 628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</a:tr>
              <a:tr h="5957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Капитальный ремонт водозабора в д.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Конарево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Ивановского сельсовета Солнцевского района Курской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1 760 064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1 114 707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58 669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</a:tr>
              <a:tr h="635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Ремонт участков автомобильных дорог общего пользования местного значения по пер. Болотный в с. Никольское Ивановского сельсовета Солнцевского района Курской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2 202 769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1 395 087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73 426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</a:tr>
              <a:tr h="635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Ремонт участка автомобильной дороги  общего пользования местного значения по ул. Солнечная  в с. Никольское Ивановского сельсовета Солнцевского района Курской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1 210 772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766 823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40 359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6349" y="5592726"/>
            <a:ext cx="6261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Бюджета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2023-2025 годы 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mmitinternet.com.au/wp-content/uploads/communica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056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30" y="2060849"/>
            <a:ext cx="6326039" cy="2176879"/>
          </a:xfr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nauka.info/images/files/144879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635" y="3356994"/>
            <a:ext cx="1462316" cy="1224136"/>
          </a:xfrm>
          <a:prstGeom prst="rect">
            <a:avLst/>
          </a:prstGeom>
          <a:noFill/>
        </p:spPr>
      </p:pic>
      <p:pic>
        <p:nvPicPr>
          <p:cNvPr id="14348" name="Picture 12" descr="http://aleksbelolipetsckiy.ru/wp-content/uploads/2013/10/43527862_Subscription_XL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1354" y="116632"/>
            <a:ext cx="1875487" cy="1512168"/>
          </a:xfrm>
          <a:prstGeom prst="rect">
            <a:avLst/>
          </a:prstGeom>
          <a:noFill/>
        </p:spPr>
      </p:pic>
      <p:pic>
        <p:nvPicPr>
          <p:cNvPr id="14350" name="Picture 14" descr="http://vprofsouze.ru/wp-content/uploads/2017/04/Rim7-D_vl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5534" y="0"/>
            <a:ext cx="1861129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okartinkah.ru/img/kartinki-dlya-prezentaciy-chelovechki-2371/kartinki-dlya-prezentaciy-chelovechki-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1728192" cy="1539552"/>
          </a:xfrm>
          <a:prstGeom prst="rect">
            <a:avLst/>
          </a:prstGeom>
          <a:noFill/>
        </p:spPr>
      </p:pic>
      <p:pic>
        <p:nvPicPr>
          <p:cNvPr id="14340" name="Picture 4" descr="https://poeziya-kamnya.ru/assets/content/images/17824_liveintern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9121" y="188641"/>
            <a:ext cx="206053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www.infonetline.com/carousel/img/polezn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0757" y="1772817"/>
            <a:ext cx="1601184" cy="1440160"/>
          </a:xfrm>
          <a:prstGeom prst="rect">
            <a:avLst/>
          </a:prstGeom>
          <a:noFill/>
        </p:spPr>
      </p:pic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AutoShape 16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227791" y="5661249"/>
            <a:ext cx="531752" cy="57606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7" y="285750"/>
            <a:ext cx="8218487" cy="200024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defRPr/>
            </a:pP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Информация подготовлена управлением  финансов администрации </a:t>
            </a:r>
            <a:r>
              <a:rPr lang="ru-RU" sz="2800" i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Солнцевского</a:t>
            </a: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района </a:t>
            </a:r>
            <a:b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Контактная информация: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66822"/>
            <a:ext cx="8229600" cy="4319678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Начальник Управления 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Лаврухина  Светлана Николаевна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График  работы: понедельник-пятница с 9-00 до 18-00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перерыв с 13-00 до 14-00,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выходные дни – суббота, воскресенье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306120, п.Солнцево </a:t>
            </a:r>
            <a:r>
              <a:rPr lang="ru-RU" sz="2000" dirty="0" err="1" smtClean="0">
                <a:latin typeface="Times New Roman" pitchFamily="18" charset="0"/>
              </a:rPr>
              <a:t>Солнцевский</a:t>
            </a:r>
            <a:r>
              <a:rPr lang="ru-RU" sz="2000" dirty="0" smtClean="0">
                <a:latin typeface="Times New Roman" pitchFamily="18" charset="0"/>
              </a:rPr>
              <a:t> район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Управление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тел.: (4712) 54 2-22-84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факс: (4712)54 2-24-43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Электронная почта: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uprfinsolncevo</a:t>
            </a:r>
            <a:r>
              <a:rPr lang="ru-RU" sz="2000" dirty="0" smtClean="0">
                <a:latin typeface="Times New Roman" pitchFamily="18" charset="0"/>
              </a:rPr>
              <a:t>_</a:t>
            </a:r>
            <a:r>
              <a:rPr lang="en-US" sz="2000" dirty="0" smtClean="0">
                <a:latin typeface="Times New Roman" pitchFamily="18" charset="0"/>
              </a:rPr>
              <a:t>22@ mail.ru</a:t>
            </a:r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FFCC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/>
              <a:t>Источники размещения информации о бюджете муниципального  района «</a:t>
            </a:r>
            <a:r>
              <a:rPr lang="ru-RU" sz="2800" b="1" dirty="0" err="1" smtClean="0"/>
              <a:t>Солнцевский</a:t>
            </a:r>
            <a:r>
              <a:rPr lang="ru-RU" sz="2800" b="1" dirty="0" smtClean="0"/>
              <a:t>  район»</a:t>
            </a:r>
            <a:endParaRPr lang="ru-RU" sz="2800" b="1" dirty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Официальный сайт муниципального образования «</a:t>
            </a:r>
            <a:r>
              <a:rPr lang="ru-RU" sz="1800" dirty="0" err="1" smtClean="0"/>
              <a:t>Солнцевский</a:t>
            </a:r>
            <a:r>
              <a:rPr lang="ru-RU" sz="1800" dirty="0" smtClean="0"/>
              <a:t>  район»- </a:t>
            </a:r>
          </a:p>
          <a:p>
            <a:pPr>
              <a:buFontTx/>
              <a:buNone/>
            </a:pPr>
            <a:r>
              <a:rPr lang="en-US" sz="1800" dirty="0" smtClean="0">
                <a:hlinkClick r:id="rId2"/>
              </a:rPr>
              <a:t>http://solnr.rkursk.ru</a:t>
            </a:r>
            <a:endParaRPr lang="en-US" sz="1800" dirty="0" smtClean="0"/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Информационный бюллетень Администрации Солнцевского  района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49" y="357188"/>
            <a:ext cx="8347887" cy="1143000"/>
          </a:xfrm>
          <a:solidFill>
            <a:srgbClr val="EAEAEA"/>
          </a:solidFill>
        </p:spPr>
        <p:txBody>
          <a:bodyPr anchor="t"/>
          <a:lstStyle/>
          <a:p>
            <a:pPr algn="r" eaLnBrk="1" hangingPunct="1">
              <a:defRPr/>
            </a:pPr>
            <a:r>
              <a:rPr lang="ru-RU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бюджета для граждан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Вводная часть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Общие характеристики бюджета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Доходы бюджета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Расходы бюджета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Муниципальные программы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Дополнительная информация</a:t>
            </a:r>
          </a:p>
        </p:txBody>
      </p:sp>
    </p:spTree>
  </p:cSld>
  <p:clrMapOvr>
    <a:masterClrMapping/>
  </p:clrMapOvr>
  <p:transition spd="med" advTm="65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animBg="1"/>
      <p:bldP spid="260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5442"/>
            <a:ext cx="4562475" cy="71599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Административно-территориальное устройство Солнцевского  района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581525" cy="334134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Территория Солнцевского района граничит на севере с территорией </a:t>
            </a:r>
            <a:r>
              <a:rPr lang="ru-RU" sz="1400" dirty="0" err="1" smtClean="0"/>
              <a:t>Щигровского</a:t>
            </a:r>
            <a:r>
              <a:rPr lang="ru-RU" sz="1400" dirty="0" smtClean="0"/>
              <a:t> района Курской области, на северо-востоке с территорией </a:t>
            </a:r>
            <a:r>
              <a:rPr lang="ru-RU" sz="1400" dirty="0" err="1" smtClean="0"/>
              <a:t>Тимского</a:t>
            </a:r>
            <a:r>
              <a:rPr lang="ru-RU" sz="1400" dirty="0" smtClean="0"/>
              <a:t> района Курской области, на востоке с территорией </a:t>
            </a:r>
            <a:r>
              <a:rPr lang="ru-RU" sz="1400" dirty="0" err="1" smtClean="0"/>
              <a:t>Мантуровского</a:t>
            </a:r>
            <a:r>
              <a:rPr lang="ru-RU" sz="1400" dirty="0" smtClean="0"/>
              <a:t> района Курской области, на юге и юго-западе с территорией </a:t>
            </a:r>
            <a:r>
              <a:rPr lang="ru-RU" sz="1400" dirty="0" err="1" smtClean="0"/>
              <a:t>Пристенского</a:t>
            </a:r>
            <a:r>
              <a:rPr lang="ru-RU" sz="1400" dirty="0" smtClean="0"/>
              <a:t> района Курской области, на западе с территорией </a:t>
            </a:r>
            <a:r>
              <a:rPr lang="ru-RU" sz="1400" dirty="0" err="1" smtClean="0"/>
              <a:t>Медвенского</a:t>
            </a:r>
            <a:r>
              <a:rPr lang="ru-RU" sz="1400" dirty="0" smtClean="0"/>
              <a:t> района Курской области, на северо-западе с территорией Курского района Курской области.</a:t>
            </a:r>
          </a:p>
          <a:p>
            <a:r>
              <a:rPr lang="ru-RU" sz="1400" dirty="0" smtClean="0"/>
              <a:t>Территория  Солнцевского района составляет  1051,8 квадратных </a:t>
            </a:r>
            <a:r>
              <a:rPr lang="ru-RU" sz="1400" dirty="0" smtClean="0"/>
              <a:t> километров</a:t>
            </a:r>
            <a:r>
              <a:rPr lang="ru-RU" sz="1400" dirty="0" smtClean="0"/>
              <a:t>.</a:t>
            </a:r>
          </a:p>
          <a:p>
            <a:pPr marL="0" indent="12700">
              <a:buNone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12700"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Население (на 01.01.2022) –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12 382 человека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419726" y="1781175"/>
            <a:ext cx="3562349" cy="46101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indent="85725" algn="ctr">
              <a:spcBef>
                <a:spcPct val="20000"/>
              </a:spcBef>
              <a:defRPr/>
            </a:pPr>
            <a:r>
              <a:rPr lang="ru-RU" sz="1200" dirty="0" smtClean="0"/>
              <a:t>Территорию Солнцевского района Курской области образуют территории следующих городского поселения поселка Солнцево и сельских поселений: </a:t>
            </a:r>
            <a:r>
              <a:rPr lang="ru-RU" sz="1200" dirty="0" err="1" smtClean="0"/>
              <a:t>Бунинский</a:t>
            </a:r>
            <a:r>
              <a:rPr lang="ru-RU" sz="1200" dirty="0" smtClean="0"/>
              <a:t> сельсовет, Зуевский сельсовет, Ивановский сельсовет, </a:t>
            </a:r>
            <a:r>
              <a:rPr lang="ru-RU" sz="1200" dirty="0" err="1" smtClean="0"/>
              <a:t>Старолещинский</a:t>
            </a:r>
            <a:r>
              <a:rPr lang="ru-RU" sz="1200" dirty="0" smtClean="0"/>
              <a:t> сельсовет, </a:t>
            </a:r>
            <a:r>
              <a:rPr lang="ru-RU" sz="1200" dirty="0" err="1" smtClean="0"/>
              <a:t>Субботинский</a:t>
            </a:r>
            <a:r>
              <a:rPr lang="ru-RU" sz="1200" dirty="0" smtClean="0"/>
              <a:t> сельсовет, </a:t>
            </a:r>
            <a:r>
              <a:rPr lang="ru-RU" sz="1200" dirty="0" err="1" smtClean="0"/>
              <a:t>Шумаковский</a:t>
            </a:r>
            <a:r>
              <a:rPr lang="ru-RU" sz="1200" dirty="0" smtClean="0"/>
              <a:t> сельсовет. В состав территорий городских и сельских поселений входят 94 населенных пункта, прилегающие к ним земли общего пользования и другие земли, независимо от форм собственности и целевого назначения.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flag-kurskoy-obla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5396" y="543770"/>
            <a:ext cx="1348805" cy="1348805"/>
          </a:xfrm>
          <a:prstGeom prst="rect">
            <a:avLst/>
          </a:prstGeom>
        </p:spPr>
      </p:pic>
      <p:pic>
        <p:nvPicPr>
          <p:cNvPr id="15" name="Picture 6" descr="gerb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775" y="697119"/>
            <a:ext cx="85725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5331126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 Бюджета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2023-2025годы </a:t>
              </a:r>
              <a:endPara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Вводная часть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4069"/>
            <a:ext cx="9144000" cy="50895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Основные вопросы о бюджете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5978106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 Бюджета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2023-2025годы </a:t>
              </a:r>
              <a:endPara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155939"/>
            <a:ext cx="4581525" cy="4970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бюджет?</a:t>
            </a:r>
          </a:p>
          <a:p>
            <a:pPr marL="0" indent="0" algn="just">
              <a:buNone/>
            </a:pP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самоуправления, или проще говоря – это план доходов и расходов                           на определенный период.</a:t>
            </a:r>
          </a:p>
          <a:p>
            <a:pPr>
              <a:buNone/>
            </a:pP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1" y="1155940"/>
            <a:ext cx="45720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36382">
              <a:defRPr/>
            </a:pP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средства. </a:t>
            </a:r>
          </a:p>
          <a:p>
            <a:pPr algn="just" defTabSz="936382">
              <a:defRPr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Расходная часть бюджета формируется исходя                    из принципа обеспечения всех социальных обязательств       и поддержки муниципальных образований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района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936382">
              <a:defRPr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Расходы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бюджета планируются 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ведомственной структуре,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разрезе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муниципальных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программ.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820838"/>
            <a:ext cx="4581525" cy="317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«доходы» и «расходы»?</a:t>
            </a:r>
          </a:p>
          <a:p>
            <a:pPr algn="just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поступающие в бюджет денежные средства.</a:t>
            </a:r>
          </a:p>
          <a:p>
            <a:pPr algn="just"/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НАЛОГОВЫЕ ДОХОДЫ – поступления от уплаты налогов, предусмотренных Налоговым кодексом РФ (налоги                   на прибыль, налоги на имущество и др.).</a:t>
            </a:r>
          </a:p>
          <a:p>
            <a:pPr algn="just">
              <a:buFont typeface="Wingdings" pitchFamily="2" charset="2"/>
              <a:buChar char="Ø"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НЕНАЛОГОВЫЕ ДОХОДЫ – платежи в виде штрафов, санкций за нарушение законодательства, платежи                     за пользование имуществом государства, средства самообложения граждан.</a:t>
            </a:r>
          </a:p>
          <a:p>
            <a:pPr algn="just">
              <a:buFont typeface="Wingdings" pitchFamily="2" charset="2"/>
              <a:buChar char="Ø"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БЕЗВОЗМЕЗДНЫЕ ПОСТУПЛЕНИЯ – средства,  поступающие из других бюджетов бюджетной системы РФ,        а также безвозмездные перечисления от физических                   и юридических лиц, от государственных организаций. 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Вводная часть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1525" y="3295292"/>
            <a:ext cx="456247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Какой бывает бюджет?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Дефицитный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расходы превышают доходы.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доходы превышают расходы.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Сбалансированный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расходы равны доходам.</a:t>
            </a:r>
          </a:p>
        </p:txBody>
      </p:sp>
      <p:pic>
        <p:nvPicPr>
          <p:cNvPr id="20" name="Рисунок 19" descr="бюджет_весы.png"/>
          <p:cNvPicPr>
            <a:picLocks noChangeAspect="1"/>
          </p:cNvPicPr>
          <p:nvPr/>
        </p:nvPicPr>
        <p:blipFill>
          <a:blip r:embed="rId2" cstate="print"/>
          <a:srcRect l="9854" t="20077" r="8571" b="3732"/>
          <a:stretch>
            <a:fillRect/>
          </a:stretch>
        </p:blipFill>
        <p:spPr>
          <a:xfrm>
            <a:off x="5539725" y="4562710"/>
            <a:ext cx="2784764" cy="1625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4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66FF"/>
                </a:solidFill>
              </a:rPr>
              <a:t>Основные показатели социально-экономического развития 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</a:rPr>
              <a:t>Солнцевского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> района Курской области</a:t>
            </a:r>
          </a:p>
        </p:txBody>
      </p:sp>
      <p:graphicFrame>
        <p:nvGraphicFramePr>
          <p:cNvPr id="138064" name="Group 848"/>
          <p:cNvGraphicFramePr>
            <a:graphicFrameLocks noGrp="1"/>
          </p:cNvGraphicFramePr>
          <p:nvPr>
            <p:ph idx="1"/>
          </p:nvPr>
        </p:nvGraphicFramePr>
        <p:xfrm>
          <a:off x="214315" y="214313"/>
          <a:ext cx="8775853" cy="5946703"/>
        </p:xfrm>
        <a:graphic>
          <a:graphicData uri="http://schemas.openxmlformats.org/drawingml/2006/table">
            <a:tbl>
              <a:tblPr/>
              <a:tblGrid>
                <a:gridCol w="4207560"/>
                <a:gridCol w="891653"/>
                <a:gridCol w="1008801"/>
                <a:gridCol w="912692"/>
                <a:gridCol w="545963"/>
                <a:gridCol w="366731"/>
                <a:gridCol w="256545"/>
                <a:gridCol w="585908"/>
              </a:tblGrid>
              <a:tr h="601237">
                <a:tc gridSpan="8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7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7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(отчет)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2022г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ожид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вариант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2023г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2024г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2025г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5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отгруженных товаров собственного производства,                     выполненных работ и  услуг в действующих ценах каждого  года (млн.р.)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113,9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119,3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126,4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134,2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реализации  сельскохозяйственной продукции собственного производства (млн.р.)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2176,8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2466,2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2751,2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2999,1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3287,0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 инвестиций в основной капитал , в действующих ценах каждого  года (млн. 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148,5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152,4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169,6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164,1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170,4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Фонд оплаты труда (без  занятых индивидуальной трудовой  деятельностью) (млн.р.)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969,5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1058,0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1125,2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1192,1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1260,7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85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Среднемесячная заработная плата  одного работающего, руб.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32938,9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36004,5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38345,9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40673,8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43007,5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занятых в экономике (без  фермеров и занятых индивидуальной трудовой  деятельностью) чел.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2453,0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2449,0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2445,0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2443,0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2443,0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платных услуг населению в  действующих ценах каждого года (млн. 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112,4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123,5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132,8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139,9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148,9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19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Оборот розничной торговли в  действующих ценах  каждого года (млн.р.)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287,1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340,8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379,4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406,3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431,8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7591" y="6283841"/>
            <a:ext cx="6305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Бюджета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2023-2025 годы </a:t>
            </a:r>
            <a:endParaRPr lang="ru-RU" sz="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439479" y="461675"/>
          <a:ext cx="8364280" cy="486621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72316"/>
                <a:gridCol w="1054264"/>
                <a:gridCol w="1054264"/>
                <a:gridCol w="1159691"/>
                <a:gridCol w="1110127"/>
                <a:gridCol w="998399"/>
                <a:gridCol w="715219"/>
              </a:tblGrid>
              <a:tr h="70575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ДОХОДЫ, ВСЕГО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496</a:t>
                      </a: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113,2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448 655,2</a:t>
                      </a:r>
                    </a:p>
                    <a:p>
                      <a:pPr marL="0" algn="ctr" defTabSz="790844" rtl="0" eaLnBrk="1" latinLnBrk="0" hangingPunct="1"/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447</a:t>
                      </a: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806,0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 и 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НЕНАЛОГОВЫЕ 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141</a:t>
                      </a: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074,4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790844" rtl="0" eaLnBrk="1" latinLnBrk="0" hangingPunct="1"/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1" dirty="0" smtClean="0">
                          <a:latin typeface="Arial" pitchFamily="34" charset="0"/>
                          <a:cs typeface="Arial" pitchFamily="34" charset="0"/>
                        </a:rPr>
                        <a:t>28,4</a:t>
                      </a:r>
                      <a:endParaRPr lang="ru-RU" sz="8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  <a:r>
                        <a:rPr lang="ru-RU" sz="800" b="1" baseline="0" dirty="0" smtClean="0">
                          <a:latin typeface="Arial" pitchFamily="34" charset="0"/>
                          <a:cs typeface="Arial" pitchFamily="34" charset="0"/>
                        </a:rPr>
                        <a:t> 532,3</a:t>
                      </a:r>
                      <a:endParaRPr lang="ru-RU" sz="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30,6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144157,6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48361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106178,5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102128,1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107964,5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9724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10725,9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11317,0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11970,4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7031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788,0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818,8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852,4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1372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2028,2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2121,6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2206,4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1237,5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1237,5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1237,5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6607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1518,7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1518,7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1518,7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31985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12016,9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12016,9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12016,9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14439" y="255183"/>
            <a:ext cx="13672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130052" name="AutoShape 4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4" name="AutoShape 6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6" name="AutoShape 8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" y="3"/>
            <a:ext cx="93056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МУНИЦИПАЛЬНОГО РАЙОНА «СОЛНЦЕВСКИЙ  РАЙОН» </a:t>
            </a:r>
            <a:r>
              <a:rPr lang="en-US" sz="1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[1]</a:t>
            </a:r>
            <a:endParaRPr lang="ru-RU" sz="1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 flipV="1">
            <a:off x="8449342" y="6858002"/>
            <a:ext cx="283535" cy="3428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713" y="5621572"/>
            <a:ext cx="64842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Бюджета муниципального района «Солнцевский  район» на 2023-2025 годы 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185052" y="845821"/>
          <a:ext cx="8561999" cy="385908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18996"/>
                <a:gridCol w="1009064"/>
                <a:gridCol w="981781"/>
                <a:gridCol w="1024911"/>
                <a:gridCol w="1062367"/>
                <a:gridCol w="1029921"/>
                <a:gridCol w="1034959"/>
              </a:tblGrid>
              <a:tr h="614599">
                <a:tc>
                  <a:txBody>
                    <a:bodyPr/>
                    <a:lstStyle/>
                    <a:p>
                      <a:pPr algn="ctr"/>
                      <a:r>
                        <a:rPr lang="ru-RU" sz="6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6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660954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15,5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15,5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0388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 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КОМПЕНСАЦИИ ЗАТРАТ ГОСУДАРСТВА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4944,8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4944,8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4944,8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8486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4250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497,1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491,7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2389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255,2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8022">
                <a:tc>
                  <a:txBody>
                    <a:bodyPr/>
                    <a:lstStyle/>
                    <a:p>
                      <a:pPr marL="0" marR="0" indent="0" algn="l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355038,7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71,6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311123,0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69,3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303648,4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67,8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964884" y="548687"/>
            <a:ext cx="12485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МУНИЦИПРАЛЬНОГО РАЙОНА «СОЛНЦЕВСКИЙ  РАЙОН» 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2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733" y="5033174"/>
            <a:ext cx="6651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Бюджета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2023-2025 годы 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6226"/>
            <a:ext cx="4562475" cy="534657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Основные параметры  бюджета 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6409427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Проект Бюджета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2023-2025 годы </a:t>
              </a:r>
            </a:p>
            <a:p>
              <a:pPr lvl="0">
                <a:spcBef>
                  <a:spcPct val="0"/>
                </a:spcBef>
                <a:defRPr/>
              </a:pPr>
              <a:endParaRPr kumimoji="0" lang="ru-RU" sz="9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0" name="Диаграмма 19"/>
          <p:cNvGraphicFramePr/>
          <p:nvPr/>
        </p:nvGraphicFramePr>
        <p:xfrm>
          <a:off x="-379562" y="776377"/>
          <a:ext cx="5477772" cy="2562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0" y="3258090"/>
            <a:ext cx="4562475" cy="528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Структура налоговых и неналоговых доходов  бюджета в 2023 году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3458819"/>
          <a:ext cx="4494363" cy="283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4572000" y="282544"/>
            <a:ext cx="4572000" cy="76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Структура безвозмездных поступлений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ea typeface="+mj-ea"/>
                <a:cs typeface="Arial" pitchFamily="34" charset="0"/>
              </a:rPr>
              <a:t> в 2023 году</a:t>
            </a:r>
            <a:endParaRPr kumimoji="0" lang="ru-RU" sz="1400" b="1" i="0" u="none" strike="noStrike" kern="1200" cap="none" spc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850296" y="785004"/>
          <a:ext cx="4293704" cy="561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937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Оказание финансовой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местным бюджетам в 2023-2025 гг.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095378"/>
          <a:ext cx="8229600" cy="443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50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м/о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2023г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 2024г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 2025г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50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п.Солнцево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1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706 680,00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1 484 812,00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1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365 344,00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Бунинский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699 280,00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608 374,00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559 424,00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Зуевский 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1 574 987,00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1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370 239,00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1 259 990,00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Ивановский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1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479 988,00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1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287 590,00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1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183 990,00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Старолещинский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655 710,00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570 467,00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524 567,00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Субботинский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792 851,00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689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780,00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634 281,00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Шумаковский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1 044 277,00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908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521,00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835 422,00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6250" y="762000"/>
            <a:ext cx="8248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Дотация на выравнивание бюджетной обеспеченности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51" y="5934670"/>
            <a:ext cx="7105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Бюджета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2023-2025 годы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13751</TotalTime>
  <Words>2385</Words>
  <Application>Microsoft Office PowerPoint</Application>
  <PresentationFormat>Экран (4:3)</PresentationFormat>
  <Paragraphs>571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Структура бюджета для граждан:</vt:lpstr>
      <vt:lpstr>Административно-территориальное устройство Солнцевского  района</vt:lpstr>
      <vt:lpstr>Основные вопросы о бюджете</vt:lpstr>
      <vt:lpstr>Основные показатели социально-экономического развития  Солнцевского района Курской области</vt:lpstr>
      <vt:lpstr>Слайд 6</vt:lpstr>
      <vt:lpstr>Слайд 7</vt:lpstr>
      <vt:lpstr>Основные параметры  бюджета </vt:lpstr>
      <vt:lpstr>Оказание финансовой помощи местным бюджетам в 2023-2025 гг.</vt:lpstr>
      <vt:lpstr>СТРУКТУРА РАСХОДОВ МУНИЦИПАЛЬНОГО РАЙОНА «СОЛНЦЕВСКИЙ  РАЙОН» [1]  </vt:lpstr>
      <vt:lpstr>[2] </vt:lpstr>
      <vt:lpstr>Программная структура расходов муниципального района «Солнцевский  район»</vt:lpstr>
      <vt:lpstr>Сведения о планируемом предельном объеме муниципального долга  на 2023-2025гг.</vt:lpstr>
      <vt:lpstr>Слайд 14</vt:lpstr>
      <vt:lpstr>Проекты «Народный бюджет» в муниципальном районе «Солнцевский  район»             на 2023 год</vt:lpstr>
      <vt:lpstr>ДОПОЛНИТЕЛЬНАЯ  ИНФОРМАЦИЯ</vt:lpstr>
      <vt:lpstr>Информация подготовлена управлением  финансов администрации Солнцевского  района  Контактная информация:</vt:lpstr>
      <vt:lpstr>Источники размещения информации о бюджете муниципального  района «Солнцевский  район»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И. Митрохина</dc:creator>
  <cp:lastModifiedBy>comp-1</cp:lastModifiedBy>
  <cp:revision>1713</cp:revision>
  <dcterms:created xsi:type="dcterms:W3CDTF">2019-08-13T14:01:01Z</dcterms:created>
  <dcterms:modified xsi:type="dcterms:W3CDTF">2022-11-25T11:24:30Z</dcterms:modified>
</cp:coreProperties>
</file>