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420" r:id="rId4"/>
    <p:sldId id="408" r:id="rId5"/>
    <p:sldId id="418" r:id="rId6"/>
    <p:sldId id="398" r:id="rId7"/>
    <p:sldId id="399" r:id="rId8"/>
    <p:sldId id="422" r:id="rId9"/>
    <p:sldId id="423" r:id="rId10"/>
    <p:sldId id="400" r:id="rId11"/>
    <p:sldId id="401" r:id="rId12"/>
    <p:sldId id="373" r:id="rId13"/>
    <p:sldId id="413" r:id="rId14"/>
    <p:sldId id="417" r:id="rId15"/>
    <p:sldId id="396" r:id="rId16"/>
    <p:sldId id="395" r:id="rId17"/>
    <p:sldId id="393" r:id="rId18"/>
    <p:sldId id="394" r:id="rId19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FFCC"/>
    <a:srgbClr val="DDDDDD"/>
    <a:srgbClr val="CC0000"/>
    <a:srgbClr val="B30D84"/>
    <a:srgbClr val="00CC00"/>
    <a:srgbClr val="99CCFF"/>
    <a:srgbClr val="0F07B5"/>
    <a:srgbClr val="660066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90" d="100"/>
          <a:sy n="90" d="100"/>
        </p:scale>
        <p:origin x="-224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723536503527347E-2"/>
          <c:y val="5.3271202663178398E-2"/>
          <c:w val="0.83091008534126276"/>
          <c:h val="0.893457594673642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41776</c:v>
                </c:pt>
                <c:pt idx="3">
                  <c:v>-41546.9</c:v>
                </c:pt>
                <c:pt idx="4">
                  <c:v>-110934.3</c:v>
                </c:pt>
                <c:pt idx="5">
                  <c:v>-36740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4D-460E-9333-BD18D8120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1.487093318033055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4D-460E-9333-BD18D8120119}"/>
                </c:ext>
              </c:extLst>
            </c:dLbl>
            <c:dLbl>
              <c:idx val="1"/>
              <c:layout>
                <c:manualLayout>
                  <c:x val="0"/>
                  <c:y val="9.913955453553722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4D-460E-9333-BD18D8120119}"/>
                </c:ext>
              </c:extLst>
            </c:dLbl>
            <c:dLbl>
              <c:idx val="2"/>
              <c:layout>
                <c:manualLayout>
                  <c:x val="8.5009249619690638E-17"/>
                  <c:y val="9.913955453553722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4D-460E-9333-BD18D8120119}"/>
                </c:ext>
              </c:extLst>
            </c:dLbl>
            <c:dLbl>
              <c:idx val="3"/>
              <c:layout>
                <c:manualLayout>
                  <c:x val="0"/>
                  <c:y val="1.487093318033055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4D-460E-9333-BD18D8120119}"/>
                </c:ext>
              </c:extLst>
            </c:dLbl>
            <c:dLbl>
              <c:idx val="4"/>
              <c:layout>
                <c:manualLayout>
                  <c:x val="8.5009249619690638E-17"/>
                  <c:y val="9.913955453553722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4D-460E-9333-BD18D8120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466654</c:v>
                </c:pt>
                <c:pt idx="1">
                  <c:v>474946</c:v>
                </c:pt>
                <c:pt idx="2">
                  <c:v>564316.1</c:v>
                </c:pt>
                <c:pt idx="3">
                  <c:v>666845.19999999972</c:v>
                </c:pt>
                <c:pt idx="4">
                  <c:v>819918.3</c:v>
                </c:pt>
                <c:pt idx="5">
                  <c:v>651771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4D-460E-9333-BD18D8120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-9.913955453553639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4D-460E-9333-BD18D8120119}"/>
                </c:ext>
              </c:extLst>
            </c:dLbl>
            <c:dLbl>
              <c:idx val="1"/>
              <c:layout>
                <c:manualLayout>
                  <c:x val="-8.5009249619690638E-17"/>
                  <c:y val="-4.956977726776863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4D-460E-9333-BD18D8120119}"/>
                </c:ext>
              </c:extLst>
            </c:dLbl>
            <c:dLbl>
              <c:idx val="2"/>
              <c:layout>
                <c:manualLayout>
                  <c:x val="-2.3184608632852827E-3"/>
                  <c:y val="-4.956977726776863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64D-460E-9333-BD18D8120119}"/>
                </c:ext>
              </c:extLst>
            </c:dLbl>
            <c:dLbl>
              <c:idx val="3"/>
              <c:layout>
                <c:manualLayout>
                  <c:x val="-8.5009249619690638E-17"/>
                  <c:y val="-4.956977726776863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64D-460E-9333-BD18D8120119}"/>
                </c:ext>
              </c:extLst>
            </c:dLbl>
            <c:dLbl>
              <c:idx val="4"/>
              <c:layout>
                <c:manualLayout>
                  <c:x val="2.3184608632852827E-3"/>
                  <c:y val="-9.913955453553722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64D-460E-9333-BD18D8120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466654</c:v>
                </c:pt>
                <c:pt idx="1">
                  <c:v>474946</c:v>
                </c:pt>
                <c:pt idx="2">
                  <c:v>522540.1</c:v>
                </c:pt>
                <c:pt idx="3">
                  <c:v>625298.30000000005</c:v>
                </c:pt>
                <c:pt idx="4">
                  <c:v>708984</c:v>
                </c:pt>
                <c:pt idx="5">
                  <c:v>615031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64D-460E-9333-BD18D8120119}"/>
            </c:ext>
          </c:extLst>
        </c:ser>
        <c:dLbls>
          <c:showVal val="1"/>
        </c:dLbls>
        <c:axId val="77428608"/>
        <c:axId val="77430144"/>
      </c:barChart>
      <c:catAx>
        <c:axId val="774286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430144"/>
        <c:crosses val="autoZero"/>
        <c:auto val="1"/>
        <c:lblAlgn val="ctr"/>
        <c:lblOffset val="900"/>
      </c:catAx>
      <c:valAx>
        <c:axId val="77430144"/>
        <c:scaling>
          <c:orientation val="minMax"/>
        </c:scaling>
        <c:delete val="1"/>
        <c:axPos val="b"/>
        <c:numFmt formatCode="#\ ##0.0" sourceLinked="1"/>
        <c:tickLblPos val="none"/>
        <c:crossAx val="7742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5857315711571"/>
          <c:y val="0.56890569837766314"/>
          <c:w val="0.18085236114245098"/>
          <c:h val="0.4059749145701969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0225802905951948"/>
          <c:y val="9.0819053444027825E-2"/>
          <c:w val="0.40347890932016517"/>
          <c:h val="0.748979326337411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DF-41FB-9C6F-428A0A477CD8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DF-41FB-9C6F-428A0A477CD8}"/>
              </c:ext>
            </c:extLst>
          </c:dPt>
          <c:dPt>
            <c:idx val="2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DF-41FB-9C6F-428A0A477CD8}"/>
              </c:ext>
            </c:extLst>
          </c:dPt>
          <c:dPt>
            <c:idx val="3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DF-41FB-9C6F-428A0A477CD8}"/>
              </c:ext>
            </c:extLst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DF-41FB-9C6F-428A0A477CD8}"/>
              </c:ext>
            </c:extLst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DF-41FB-9C6F-428A0A477CD8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5.1805049004480311E-17"/>
                  <c:y val="-2.0671218892257259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DF-41FB-9C6F-428A0A477CD8}"/>
                </c:ext>
              </c:extLst>
            </c:dLbl>
            <c:dLbl>
              <c:idx val="6"/>
              <c:layout>
                <c:manualLayout>
                  <c:x val="1.1803900086374887E-2"/>
                  <c:y val="-5.037240260053903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DF-41FB-9C6F-428A0A477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1">
                  <c:v>129264</c:v>
                </c:pt>
                <c:pt idx="2">
                  <c:v>12414.9</c:v>
                </c:pt>
                <c:pt idx="3">
                  <c:v>7429.4</c:v>
                </c:pt>
                <c:pt idx="5">
                  <c:v>344.4</c:v>
                </c:pt>
                <c:pt idx="6">
                  <c:v>23715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DF-41FB-9C6F-428A0A477CD8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814"/>
          <c:h val="0.1840890214633522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168910534925678"/>
          <c:y val="0.11664328322409102"/>
          <c:w val="0.43811949209348405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E5E-4667-8751-EC5BAF5A92DF}"/>
              </c:ext>
            </c:extLst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5E-4667-8751-EC5BAF5A92DF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5E-4667-8751-EC5BAF5A92DF}"/>
              </c:ext>
            </c:extLst>
          </c:dPt>
          <c:dLbls>
            <c:dLbl>
              <c:idx val="6"/>
              <c:layout>
                <c:manualLayout>
                  <c:x val="6.1524341869430331E-3"/>
                  <c:y val="-4.219345165414763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5E-4667-8751-EC5BAF5A9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2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1316</c:v>
                </c:pt>
                <c:pt idx="1">
                  <c:v>28631.599999999995</c:v>
                </c:pt>
                <c:pt idx="2">
                  <c:v>312794.8</c:v>
                </c:pt>
                <c:pt idx="3">
                  <c:v>3029.8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5E-4667-8751-EC5BAF5A92DF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2476914674800401"/>
          <c:w val="0.89507511243965465"/>
          <c:h val="0.40512504280336326"/>
        </c:manualLayout>
      </c:layout>
      <c:txPr>
        <a:bodyPr/>
        <a:lstStyle/>
        <a:p>
          <a:pPr algn="just"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0.06929</cdr:x>
      <cdr:y>0</cdr:y>
    </cdr:from>
    <cdr:to>
      <cdr:x>0.24252</cdr:x>
      <cdr:y>0.09916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561" y="0"/>
          <a:ext cx="948907" cy="2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0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0.40499</cdr:x>
      <cdr:y>0.37591</cdr:y>
    </cdr:from>
    <cdr:to>
      <cdr:x>0.61036</cdr:x>
      <cdr:y>0.54806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20174" y="1164150"/>
          <a:ext cx="923025" cy="53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0.43344</cdr:x>
      <cdr:y>0.23497</cdr:y>
    </cdr:from>
    <cdr:to>
      <cdr:x>0.63836</cdr:x>
      <cdr:y>0.33789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61055" y="1319544"/>
          <a:ext cx="879894" cy="5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5" y="1600878"/>
            <a:ext cx="4050443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60" y="1600878"/>
            <a:ext cx="4050445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1" y="1600877"/>
            <a:ext cx="82296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892480" y="0"/>
            <a:ext cx="0" cy="685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4488" y="0"/>
            <a:ext cx="0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36496" y="0"/>
            <a:ext cx="0" cy="685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116888" y="0"/>
            <a:ext cx="0" cy="685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10988"/>
            <a:ext cx="9144000" cy="661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2" y="4774019"/>
            <a:ext cx="796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algn="ctr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kern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проекту  Решения </a:t>
            </a:r>
            <a:r>
              <a:rPr lang="ru-RU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2024 год и на плановый период 2025 и 2026  годов» </a:t>
            </a:r>
          </a:p>
        </p:txBody>
      </p:sp>
      <p:pic>
        <p:nvPicPr>
          <p:cNvPr id="13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1590262"/>
            <a:ext cx="2970093" cy="2598965"/>
          </a:xfrm>
          <a:prstGeom prst="rect">
            <a:avLst/>
          </a:prstGeom>
          <a:noFill/>
        </p:spPr>
      </p:pic>
      <p:pic>
        <p:nvPicPr>
          <p:cNvPr id="15" name="Picture 12" descr="IMG_6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866" y="1626781"/>
            <a:ext cx="2838892" cy="258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6727" y="1605516"/>
            <a:ext cx="2477386" cy="25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958949" cy="669851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17971789"/>
              </p:ext>
            </p:extLst>
          </p:nvPr>
        </p:nvGraphicFramePr>
        <p:xfrm>
          <a:off x="118590" y="1052737"/>
          <a:ext cx="8415809" cy="53508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1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28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28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537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6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564 316,1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474 945,9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466 654,0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58">
                <a:tc gridSpan="8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78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4 228,8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8 900,4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63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67 882,04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50 401,1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52 526,7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26 573,7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14 454,5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13 787,7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01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5059,3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154,7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322 011,1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309 122,9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512,3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36 467,4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482,1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64881" y="692697"/>
            <a:ext cx="1654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"/>
            <a:ext cx="8877300" cy="425450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0448068"/>
              </p:ext>
            </p:extLst>
          </p:nvPr>
        </p:nvGraphicFramePr>
        <p:xfrm>
          <a:off x="118581" y="1081378"/>
          <a:ext cx="8515059" cy="40754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3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9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4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6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43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61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43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5118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31 636 7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28 773,9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27 123,0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0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13 960,9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11 645,4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11 713,8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97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6 685,4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6 218,9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64291" y="620688"/>
            <a:ext cx="158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" y="405517"/>
            <a:ext cx="8958949" cy="564543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123" y="5518205"/>
            <a:ext cx="6714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81" y="242646"/>
            <a:ext cx="8649419" cy="32171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Проект. 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647230157"/>
              </p:ext>
            </p:extLst>
          </p:nvPr>
        </p:nvGraphicFramePr>
        <p:xfrm>
          <a:off x="574158" y="564356"/>
          <a:ext cx="8121268" cy="61987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27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929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536 042,3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456 676,8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446 737,8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44512,3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36467,4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36482,1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29102,0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27759,2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26014,8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365298,2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322754,3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309846,1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22847,1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12814,5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12905,9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5090,5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1224,1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216,0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1615983,1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11645,4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11713,8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Солнцевского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17968,3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14366,2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14366,2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387,9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319,3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319,3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«Охрана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окружающей среды </a:t>
                      </a:r>
                      <a:r>
                        <a:rPr lang="ru-RU" sz="8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Солнцевского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 Курской области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3 930,0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35402208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493,1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445,4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445,4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12165,0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10224,4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9758,0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364,7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320,9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256,7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256,7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88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16202,0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13836,3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13836,3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8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592,0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74000" y="350045"/>
            <a:ext cx="108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/>
              <a:t>Сведения о планируемом предельном объеме муниципального долга  на 2024-2026гг.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6693"/>
            <a:ext cx="8229600" cy="46992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«Солнцевский  район»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Установить объем муниципального долга муниципального района «Солнцевский  район» Курской области на 2024 год  -   60 769 113  рублей, на  2025 год -  62 553 730  рублей, на 2026 год -   64 459 556 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Установить верхний предел муниципального внутреннего долга муниципального района «Солнцевский  район» Курской области на 1 января 2025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Установить верхний предел муниципального внутреннего долга муниципального района «Солнцевский  район» Курской области на 1 января 2026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Установить верхний предел муниципального внутреннего долга муниципального района «Солнцевский  район» Курской области на 1 января 2027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Утвердить Программу муниципальных  внутренних  заимствований муниципального района «Солнцевский  район» Курской области на 2024 год согласно приложению №  11 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2025 и 2026 годов согласно приложению № 12 к настоящему решению.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Утвердить Программу муниципальных гарантий муниципального района «Солнцевский  район» Курской области на 2024 год согласно приложению № 13 к настоящему решению и Программу муниципальных гарантий муниципального района «Солнцевский  район» Курской области на плановый период 2025 и 2026 годов согласно приложению № 14 к настоящему решению.</a:t>
            </a:r>
          </a:p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180" y="4813995"/>
            <a:ext cx="496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войная стрелка влево/вправо 75"/>
          <p:cNvSpPr/>
          <p:nvPr/>
        </p:nvSpPr>
        <p:spPr>
          <a:xfrm>
            <a:off x="1831351" y="5431493"/>
            <a:ext cx="1853977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42260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Проект. 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379562"/>
            <a:ext cx="4572000" cy="622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26" y="588397"/>
            <a:ext cx="80807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«Народный бюджет»   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Солнцевском районе направлен   на определение и реализацию социально значимых проектов  на территориях Солнцевского  района с привлечением граждан и организаций к деятельности органов местного самоуправления по решению проблем местного значения и осуществляется в соответствии с постановлением Администрации Курской области от 27.09.2016 №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732-па  (с учетом изменений) «О вопросах реализации проекта «Народный бюджет» в Курской области».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616149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проекта в 2023 году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2360427" y="1913860"/>
            <a:ext cx="1541721" cy="1350335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автодороги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6783572" y="5528930"/>
            <a:ext cx="2360428" cy="744279"/>
          </a:xfrm>
          <a:prstGeom prst="leftRightArrow">
            <a:avLst>
              <a:gd name="adj1" fmla="val 50000"/>
              <a:gd name="adj2" fmla="val 453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255181" y="5539563"/>
            <a:ext cx="2402959" cy="808074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автодороги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7655441" y="1775637"/>
            <a:ext cx="1701209" cy="13716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erver\Рабочий стол\Гекова\90 лет\никольское болот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46" y="3729531"/>
            <a:ext cx="2360428" cy="1789043"/>
          </a:xfrm>
          <a:prstGeom prst="rect">
            <a:avLst/>
          </a:prstGeom>
          <a:noFill/>
        </p:spPr>
      </p:pic>
      <p:pic>
        <p:nvPicPr>
          <p:cNvPr id="1030" name="Picture 6" descr="C:\Users\Server\Рабочий стол\Гекова\90 лет\субботино луг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135" y="1562987"/>
            <a:ext cx="2402958" cy="1775637"/>
          </a:xfrm>
          <a:prstGeom prst="rect">
            <a:avLst/>
          </a:prstGeom>
          <a:noFill/>
        </p:spPr>
      </p:pic>
      <p:pic>
        <p:nvPicPr>
          <p:cNvPr id="1031" name="Picture 7" descr="C:\Users\Server\Рабочий стол\Гекова\90 лет\чермошное кочето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9024" y="3423683"/>
            <a:ext cx="2456120" cy="195639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26" y="1983458"/>
            <a:ext cx="2232837" cy="1640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344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Проекты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            на 2024 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940385"/>
              </p:ext>
            </p:extLst>
          </p:nvPr>
        </p:nvGraphicFramePr>
        <p:xfrm>
          <a:off x="276446" y="1268084"/>
          <a:ext cx="8448456" cy="397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8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бюджет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       (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«Ремонт участков автомобильных дорог общего пользования местного значения по ул. Новая в с. Зуевка Зуевского сельсовета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района Курской области»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1 994 108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1 262 935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66 470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«Ремонт участка автомобильной дороги общего пользования местного значения по ул. Придорожная  в д. Малая Зуевка 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района Курской области»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2 246 778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1 422 959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74 893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Ремонт участка сети водоснабжения по ул.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Поздняковская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с.Орлянка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Курской области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1 432 896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907 501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47 763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«Капитальный ремонт здания Филиала №1  МКОУ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Шумаковская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СОШ»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Курской области 2 этап и 3 этап».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2 400 000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1 953 780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«Капитальный ремонт здания МКДОУ «Детский сад «Солнышко»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Курской области, расположенного по адресу: Курская область,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п.Солнцево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Первомайская, 31 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2 259 408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14 309 58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75 314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6349" y="5592726"/>
            <a:ext cx="626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56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2060849"/>
            <a:ext cx="6326039" cy="2176879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35" y="3356994"/>
            <a:ext cx="1462316" cy="1224136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354" y="116632"/>
            <a:ext cx="1875487" cy="1512168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534" y="0"/>
            <a:ext cx="186112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728192" cy="1539552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121" y="188641"/>
            <a:ext cx="206053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0757" y="1772817"/>
            <a:ext cx="1601184" cy="1440160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27791" y="5661249"/>
            <a:ext cx="531752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7" y="285750"/>
            <a:ext cx="8218487" cy="20002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66822"/>
            <a:ext cx="8229600" cy="431967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Официальный сайт муниципального образования «</a:t>
            </a:r>
            <a:r>
              <a:rPr lang="ru-RU" sz="1800" dirty="0" err="1" smtClean="0"/>
              <a:t>Солнцевский</a:t>
            </a:r>
            <a:r>
              <a:rPr lang="ru-RU" sz="1800" dirty="0" smtClean="0"/>
              <a:t>  район»- 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http://solnr.rkursk.ru</a:t>
            </a:r>
            <a:endParaRPr lang="en-US" sz="180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бюллетень Администрации Солнцевского  района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49" y="357188"/>
            <a:ext cx="8347887" cy="1143000"/>
          </a:xfrm>
          <a:solidFill>
            <a:srgbClr val="EAEAEA"/>
          </a:solidFill>
        </p:spPr>
        <p:txBody>
          <a:bodyPr anchor="t"/>
          <a:lstStyle/>
          <a:p>
            <a:pPr algn="r" eaLnBrk="1" hangingPunct="1"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бюджета для граждан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Вводная часть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Общие характеристики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Расходы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ransition spd="med" advTm="6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5442"/>
            <a:ext cx="4562475" cy="7159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Солнцевского  района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581525" cy="33413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Территория Солнцевского района граничит на севере с территорией </a:t>
            </a:r>
            <a:r>
              <a:rPr lang="ru-RU" sz="1400" dirty="0" err="1" smtClean="0"/>
              <a:t>Щигровского</a:t>
            </a:r>
            <a:r>
              <a:rPr lang="ru-RU" sz="1400" dirty="0" smtClean="0"/>
              <a:t> района Курской области, на северо-востоке с территорией </a:t>
            </a:r>
            <a:r>
              <a:rPr lang="ru-RU" sz="1400" dirty="0" err="1" smtClean="0"/>
              <a:t>Тимского</a:t>
            </a:r>
            <a:r>
              <a:rPr lang="ru-RU" sz="1400" dirty="0" smtClean="0"/>
              <a:t> района Курской области, на востоке с территорией </a:t>
            </a:r>
            <a:r>
              <a:rPr lang="ru-RU" sz="1400" dirty="0" err="1" smtClean="0"/>
              <a:t>Мантуровского</a:t>
            </a:r>
            <a:r>
              <a:rPr lang="ru-RU" sz="1400" dirty="0" smtClean="0"/>
              <a:t> района Курской области, на юге и юго-западе с территорией </a:t>
            </a:r>
            <a:r>
              <a:rPr lang="ru-RU" sz="1400" dirty="0" err="1" smtClean="0"/>
              <a:t>Пристенского</a:t>
            </a:r>
            <a:r>
              <a:rPr lang="ru-RU" sz="1400" dirty="0" smtClean="0"/>
              <a:t> района Курской области, на западе с территорией </a:t>
            </a:r>
            <a:r>
              <a:rPr lang="ru-RU" sz="1400" dirty="0" err="1" smtClean="0"/>
              <a:t>Медвенского</a:t>
            </a:r>
            <a:r>
              <a:rPr lang="ru-RU" sz="1400" dirty="0" smtClean="0"/>
              <a:t> района Курской области, на северо-западе с территорией Курского района Курской области.</a:t>
            </a:r>
          </a:p>
          <a:p>
            <a:r>
              <a:rPr lang="ru-RU" sz="1400" dirty="0" smtClean="0"/>
              <a:t>Территория  Солнцевского района составляет  1051,8 квадратных  километров.</a:t>
            </a:r>
          </a:p>
          <a:p>
            <a:pPr marL="0" indent="12700">
              <a:buNone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 (на 01.01.2024) –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12 048 человека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419726" y="1762125"/>
            <a:ext cx="3562349" cy="462915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indent="85725" algn="ctr">
              <a:spcBef>
                <a:spcPct val="20000"/>
              </a:spcBef>
              <a:defRPr/>
            </a:pPr>
            <a:r>
              <a:rPr lang="ru-RU" sz="1200" dirty="0" smtClean="0"/>
              <a:t>Территорию Солнцевского района Курской области образуют территории следующих городского поселения поселка Солнцево и сельских поселений: </a:t>
            </a:r>
            <a:r>
              <a:rPr lang="ru-RU" sz="1200" dirty="0" err="1" smtClean="0"/>
              <a:t>Бунинский</a:t>
            </a:r>
            <a:r>
              <a:rPr lang="ru-RU" sz="1200" dirty="0" smtClean="0"/>
              <a:t> сельсовет, Зуевский сельсовет, Ивановский сельсовет, </a:t>
            </a:r>
            <a:r>
              <a:rPr lang="ru-RU" sz="1200" dirty="0" err="1" smtClean="0"/>
              <a:t>Старолещинский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Субботинский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Шумаковский</a:t>
            </a:r>
            <a:r>
              <a:rPr lang="ru-RU" sz="1200" dirty="0" smtClean="0"/>
              <a:t> сельсовет. В состав территорий городских и сельских поселений входят 94 населенных пункта, прилегающие к ним земли общего пользования и другие земли, независимо от форм собственности и целевого назначения.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396" y="543770"/>
            <a:ext cx="1348805" cy="1348805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697119"/>
            <a:ext cx="8572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33112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Проект.Бюджет</a:t>
              </a: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069"/>
            <a:ext cx="9144000" cy="5089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597810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Проект. 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 и 2026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55939"/>
            <a:ext cx="4581525" cy="497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                          на определенный период.</a:t>
            </a:r>
          </a:p>
          <a:p>
            <a:pPr>
              <a:buNone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1155940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                   из принципа обеспечения всех социальных обязательств       и поддержки муниципальных образований района.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 бюджета планируются                          по ведомственной структуре, в разрезе муниципальных программ.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20838"/>
            <a:ext cx="4581525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 algn="just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                 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                   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БЕЗВОЗМЕЗДНЫЕ ПОСТУПЛЕНИЯ – средства,  поступающие из других бюджетов бюджетной системы РФ,        а также безвозмездные перечисления от физических                   и юридических лиц, от государственных организаций.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5" y="3295292"/>
            <a:ext cx="45624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равны доходам.</a:t>
            </a:r>
          </a:p>
        </p:txBody>
      </p:sp>
      <p:pic>
        <p:nvPicPr>
          <p:cNvPr id="20" name="Рисунок 19" descr="бюджет_весы.png"/>
          <p:cNvPicPr>
            <a:picLocks noChangeAspect="1"/>
          </p:cNvPicPr>
          <p:nvPr/>
        </p:nvPicPr>
        <p:blipFill>
          <a:blip r:embed="rId2" cstate="print"/>
          <a:srcRect l="9854" t="20077" r="8571" b="3732"/>
          <a:stretch>
            <a:fillRect/>
          </a:stretch>
        </p:blipFill>
        <p:spPr>
          <a:xfrm>
            <a:off x="5539725" y="4562710"/>
            <a:ext cx="2784764" cy="162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1306400"/>
              </p:ext>
            </p:extLst>
          </p:nvPr>
        </p:nvGraphicFramePr>
        <p:xfrm>
          <a:off x="214315" y="214313"/>
          <a:ext cx="8775853" cy="5946703"/>
        </p:xfrm>
        <a:graphic>
          <a:graphicData uri="http://schemas.openxmlformats.org/drawingml/2006/table">
            <a:tbl>
              <a:tblPr/>
              <a:tblGrid>
                <a:gridCol w="4207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59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67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6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59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1237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79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ожид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2176,8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2999,1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3287,0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1260,7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32938,9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36004,5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38345,9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40673,8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43007,5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2449,0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2445,0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6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 каждого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287,1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406,3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591" y="6283841"/>
            <a:ext cx="6305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854971774"/>
              </p:ext>
            </p:extLst>
          </p:nvPr>
        </p:nvGraphicFramePr>
        <p:xfrm>
          <a:off x="439479" y="461675"/>
          <a:ext cx="8364280" cy="48662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7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6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8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2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57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522 540,1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474 945,9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466 654,0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172 822,9</a:t>
                      </a: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32,9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168 198,6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177 125,7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36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129 263,9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124 125,3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132 440,6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72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12 414,9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12 814,5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12 905,9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03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969,9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1046,1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1126,8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3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3 906,7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4 070,7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4 237,6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1 361,6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1361,6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1361,6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60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1461,8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1461,8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1461,8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19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312,5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312,5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312,5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14439" y="255183"/>
            <a:ext cx="1367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" y="3"/>
            <a:ext cx="93056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8449342" y="6858002"/>
            <a:ext cx="283535" cy="3428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13" y="5621572"/>
            <a:ext cx="6484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418138564"/>
              </p:ext>
            </p:extLst>
          </p:nvPr>
        </p:nvGraphicFramePr>
        <p:xfrm>
          <a:off x="185052" y="845821"/>
          <a:ext cx="8561999" cy="38590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8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9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49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4599">
                <a:tc>
                  <a:txBody>
                    <a:bodyPr/>
                    <a:lstStyle/>
                    <a:p>
                      <a:pPr algn="ctr"/>
                      <a:r>
                        <a:rPr lang="ru-RU" sz="6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95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8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5849,9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5849,9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5849,9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486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25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730,1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1100,1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389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344,4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02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349</a:t>
                      </a:r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717,2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747,4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528,3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64884" y="548687"/>
            <a:ext cx="1248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33" y="5033174"/>
            <a:ext cx="665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6"/>
            <a:ext cx="4562475" cy="5346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параметры  бюджета 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40942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Проект. 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</a:p>
            <a:p>
              <a:pPr lvl="0">
                <a:spcBef>
                  <a:spcPct val="0"/>
                </a:spcBef>
                <a:defRPr/>
              </a:pPr>
              <a:endParaRPr kumimoji="0" lang="ru-RU" sz="9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484617417"/>
              </p:ext>
            </p:extLst>
          </p:nvPr>
        </p:nvGraphicFramePr>
        <p:xfrm>
          <a:off x="-379562" y="776377"/>
          <a:ext cx="5477772" cy="25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58090"/>
            <a:ext cx="4562475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налоговых и неналоговых доходов  бюджета в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473669510"/>
              </p:ext>
            </p:extLst>
          </p:nvPr>
        </p:nvGraphicFramePr>
        <p:xfrm>
          <a:off x="0" y="3458819"/>
          <a:ext cx="4494363" cy="283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282544"/>
            <a:ext cx="4572000" cy="76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 в 2024 году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47724085"/>
              </p:ext>
            </p:extLst>
          </p:nvPr>
        </p:nvGraphicFramePr>
        <p:xfrm>
          <a:off x="4850296" y="785004"/>
          <a:ext cx="4293704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93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финансовой помощи местным бюджетам в 2023-2025 гг.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2337824"/>
              </p:ext>
            </p:extLst>
          </p:nvPr>
        </p:nvGraphicFramePr>
        <p:xfrm>
          <a:off x="323850" y="1095378"/>
          <a:ext cx="8229600" cy="444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м/о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п.Солнцево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1 667 556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1 428 016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1 334 044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Бунинский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644 978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559 424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515 983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Зуевский 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1 542 496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1 320 659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1 233 996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Ивановский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1 473 621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1 259 944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1 178 897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Старолещинский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693 764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590 263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555 011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Субботинский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706 678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634 281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565 343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Шумаковский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1 044 593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892 783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835 674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6250" y="762000"/>
            <a:ext cx="824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Дотация на выравнивание бюджетной обеспеченности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1" y="5934670"/>
            <a:ext cx="7105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Проект. 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13897</TotalTime>
  <Words>2537</Words>
  <Application>Microsoft Office PowerPoint</Application>
  <PresentationFormat>Экран (4:3)</PresentationFormat>
  <Paragraphs>570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Структура бюджета для граждан:</vt:lpstr>
      <vt:lpstr>Административно-территориальное устройство Солнцевского  района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Слайд 6</vt:lpstr>
      <vt:lpstr>Слайд 7</vt:lpstr>
      <vt:lpstr>Основные параметры  бюджета </vt:lpstr>
      <vt:lpstr>Оказание финансовой помощи местным бюджетам в 2023-2025 гг.</vt:lpstr>
      <vt:lpstr>СТРУКТУРА РАСХОДОВ МУНИЦИПАЛЬНОГО РАЙОНА «СОЛНЦЕВСКИЙ  РАЙОН» [1]  </vt:lpstr>
      <vt:lpstr>[2] </vt:lpstr>
      <vt:lpstr>Программная структура расходов муниципального района «Солнцевский  район»</vt:lpstr>
      <vt:lpstr>Сведения о планируемом предельном объеме муниципального долга  на 2024-2026гг.</vt:lpstr>
      <vt:lpstr>Слайд 14</vt:lpstr>
      <vt:lpstr>Проекты «Народный бюджет» в муниципальном районе «Солнцевский  район»             на 2024 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Comp-3</cp:lastModifiedBy>
  <cp:revision>1778</cp:revision>
  <cp:lastPrinted>2024-02-08T09:46:17Z</cp:lastPrinted>
  <dcterms:created xsi:type="dcterms:W3CDTF">2019-08-13T14:01:01Z</dcterms:created>
  <dcterms:modified xsi:type="dcterms:W3CDTF">2024-02-08T10:07:20Z</dcterms:modified>
</cp:coreProperties>
</file>